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 id="279" r:id="rId70"/>
    <p:sldId id="280" r:id="rId71"/>
    <p:sldId id="281" r:id="rId72"/>
    <p:sldId id="282" r:id="rId73"/>
    <p:sldId id="283" r:id="rId74"/>
    <p:sldId id="284" r:id="rId75"/>
    <p:sldId id="285" r:id="rId76"/>
    <p:sldId id="286" r:id="rId77"/>
    <p:sldId id="287" r:id="rId78"/>
    <p:sldId id="288" r:id="rId79"/>
    <p:sldId id="289" r:id="rId80"/>
    <p:sldId id="290" r:id="rId81"/>
    <p:sldId id="291" r:id="rId82"/>
    <p:sldId id="292" r:id="rId83"/>
    <p:sldId id="293" r:id="rId84"/>
    <p:sldId id="294" r:id="rId85"/>
    <p:sldId id="295" r:id="rId8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arykate" charset="1" panose="00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Nunito" charset="1" panose="00000500000000000000"/>
      <p:regular r:id="rId17"/>
    </p:embeddedFont>
    <p:embeddedFont>
      <p:font typeface="Nunito Bold" charset="1" panose="00000800000000000000"/>
      <p:regular r:id="rId18"/>
    </p:embeddedFont>
    <p:embeddedFont>
      <p:font typeface="Nunito Bold Italics" charset="1" panose="00000000000000000000"/>
      <p:regular r:id="rId19"/>
    </p:embeddedFont>
    <p:embeddedFont>
      <p:font typeface="Nunito Light" charset="1" panose="00000400000000000000"/>
      <p:regular r:id="rId20"/>
    </p:embeddedFont>
    <p:embeddedFont>
      <p:font typeface="Nunito Heavy" charset="1" panose="00000000000000000000"/>
      <p:regular r:id="rId21"/>
    </p:embeddedFont>
    <p:embeddedFont>
      <p:font typeface="Nunito Heavy Italics" charset="1" panose="00000000000000000000"/>
      <p:regular r:id="rId22"/>
    </p:embeddedFont>
    <p:embeddedFont>
      <p:font typeface="Bogart" charset="1" panose="00000500000000000000"/>
      <p:regular r:id="rId23"/>
    </p:embeddedFont>
    <p:embeddedFont>
      <p:font typeface="Bogart Bold" charset="1" panose="00000800000000000000"/>
      <p:regular r:id="rId24"/>
    </p:embeddedFont>
    <p:embeddedFont>
      <p:font typeface="Bogart Italics" charset="1" panose="00000500000000000000"/>
      <p:regular r:id="rId25"/>
    </p:embeddedFont>
    <p:embeddedFont>
      <p:font typeface="Bogart Bold Italics" charset="1" panose="00000800000000000000"/>
      <p:regular r:id="rId26"/>
    </p:embeddedFont>
    <p:embeddedFont>
      <p:font typeface="Bogart Thin" charset="1" panose="00000200000000000000"/>
      <p:regular r:id="rId27"/>
    </p:embeddedFont>
    <p:embeddedFont>
      <p:font typeface="Bogart Thin Italics" charset="1" panose="00000200000000000000"/>
      <p:regular r:id="rId28"/>
    </p:embeddedFont>
    <p:embeddedFont>
      <p:font typeface="Bogart Heavy" charset="1" panose="00000A00000000000000"/>
      <p:regular r:id="rId29"/>
    </p:embeddedFont>
    <p:embeddedFont>
      <p:font typeface="Bogart Heavy Italics" charset="1" panose="00000A00000000000000"/>
      <p:regular r:id="rId30"/>
    </p:embeddedFont>
    <p:embeddedFont>
      <p:font typeface="Advent Pro" charset="1" panose="02000506040000020004"/>
      <p:regular r:id="rId31"/>
    </p:embeddedFont>
    <p:embeddedFont>
      <p:font typeface="Advent Pro Bold" charset="1" panose="02000506040000020004"/>
      <p:regular r:id="rId32"/>
    </p:embeddedFont>
    <p:embeddedFont>
      <p:font typeface="Advent Pro Italics" charset="1" panose="02000506040000020004"/>
      <p:regular r:id="rId33"/>
    </p:embeddedFont>
    <p:embeddedFont>
      <p:font typeface="Advent Pro Bold Italics" charset="1" panose="02000506040000020004"/>
      <p:regular r:id="rId34"/>
    </p:embeddedFont>
    <p:embeddedFont>
      <p:font typeface="Advent Pro Thin" charset="1" panose="02000506040000020004"/>
      <p:regular r:id="rId35"/>
    </p:embeddedFont>
    <p:embeddedFont>
      <p:font typeface="Advent Pro Thin Italics" charset="1" panose="02000506040000020004"/>
      <p:regular r:id="rId36"/>
    </p:embeddedFont>
    <p:embeddedFont>
      <p:font typeface="Advent Pro Extra-Light" charset="1" panose="02000506040000020004"/>
      <p:regular r:id="rId37"/>
    </p:embeddedFont>
    <p:embeddedFont>
      <p:font typeface="Advent Pro Extra-Light Italics" charset="1" panose="02000506040000020004"/>
      <p:regular r:id="rId38"/>
    </p:embeddedFont>
    <p:embeddedFont>
      <p:font typeface="Advent Pro Light" charset="1" panose="02000506040000020004"/>
      <p:regular r:id="rId39"/>
    </p:embeddedFont>
    <p:embeddedFont>
      <p:font typeface="Advent Pro Light Italics" charset="1" panose="02000506040000020004"/>
      <p:regular r:id="rId40"/>
    </p:embeddedFont>
    <p:embeddedFont>
      <p:font typeface="Advent Pro Medium" charset="1" panose="02000506040000020004"/>
      <p:regular r:id="rId41"/>
    </p:embeddedFont>
    <p:embeddedFont>
      <p:font typeface="Advent Pro Medium Italics" charset="1" panose="02000506040000020004"/>
      <p:regular r:id="rId42"/>
    </p:embeddedFont>
    <p:embeddedFont>
      <p:font typeface="Advent Pro Semi-Bold" charset="1" panose="02000506040000020004"/>
      <p:regular r:id="rId43"/>
    </p:embeddedFont>
    <p:embeddedFont>
      <p:font typeface="Advent Pro Semi-Bold Italics" charset="1" panose="02000506040000020004"/>
      <p:regular r:id="rId44"/>
    </p:embeddedFont>
    <p:embeddedFont>
      <p:font typeface="Advent Pro Ultra-Bold" charset="1" panose="02000506040000020004"/>
      <p:regular r:id="rId45"/>
    </p:embeddedFont>
    <p:embeddedFont>
      <p:font typeface="Advent Pro Ultra-Bold Italics" charset="1" panose="020005060400000200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63" Target="slides/slide17.xml" Type="http://schemas.openxmlformats.org/officeDocument/2006/relationships/slide"/><Relationship Id="rId64" Target="slides/slide18.xml" Type="http://schemas.openxmlformats.org/officeDocument/2006/relationships/slide"/><Relationship Id="rId65" Target="slides/slide19.xml" Type="http://schemas.openxmlformats.org/officeDocument/2006/relationships/slide"/><Relationship Id="rId66" Target="slides/slide20.xml" Type="http://schemas.openxmlformats.org/officeDocument/2006/relationships/slide"/><Relationship Id="rId67" Target="slides/slide21.xml" Type="http://schemas.openxmlformats.org/officeDocument/2006/relationships/slide"/><Relationship Id="rId68" Target="slides/slide22.xml" Type="http://schemas.openxmlformats.org/officeDocument/2006/relationships/slide"/><Relationship Id="rId69" Target="slides/slide23.xml" Type="http://schemas.openxmlformats.org/officeDocument/2006/relationships/slide"/><Relationship Id="rId7" Target="fonts/font7.fntdata" Type="http://schemas.openxmlformats.org/officeDocument/2006/relationships/font"/><Relationship Id="rId70" Target="slides/slide24.xml" Type="http://schemas.openxmlformats.org/officeDocument/2006/relationships/slide"/><Relationship Id="rId71" Target="slides/slide25.xml" Type="http://schemas.openxmlformats.org/officeDocument/2006/relationships/slide"/><Relationship Id="rId72" Target="slides/slide26.xml" Type="http://schemas.openxmlformats.org/officeDocument/2006/relationships/slide"/><Relationship Id="rId73" Target="slides/slide27.xml" Type="http://schemas.openxmlformats.org/officeDocument/2006/relationships/slide"/><Relationship Id="rId74" Target="slides/slide28.xml" Type="http://schemas.openxmlformats.org/officeDocument/2006/relationships/slide"/><Relationship Id="rId75" Target="slides/slide29.xml" Type="http://schemas.openxmlformats.org/officeDocument/2006/relationships/slide"/><Relationship Id="rId76" Target="slides/slide30.xml" Type="http://schemas.openxmlformats.org/officeDocument/2006/relationships/slide"/><Relationship Id="rId77" Target="slides/slide31.xml" Type="http://schemas.openxmlformats.org/officeDocument/2006/relationships/slide"/><Relationship Id="rId78" Target="slides/slide32.xml" Type="http://schemas.openxmlformats.org/officeDocument/2006/relationships/slide"/><Relationship Id="rId79" Target="slides/slide33.xml" Type="http://schemas.openxmlformats.org/officeDocument/2006/relationships/slide"/><Relationship Id="rId8" Target="fonts/font8.fntdata" Type="http://schemas.openxmlformats.org/officeDocument/2006/relationships/font"/><Relationship Id="rId80" Target="slides/slide34.xml" Type="http://schemas.openxmlformats.org/officeDocument/2006/relationships/slide"/><Relationship Id="rId81" Target="slides/slide35.xml" Type="http://schemas.openxmlformats.org/officeDocument/2006/relationships/slide"/><Relationship Id="rId82" Target="slides/slide36.xml" Type="http://schemas.openxmlformats.org/officeDocument/2006/relationships/slide"/><Relationship Id="rId83" Target="slides/slide37.xml" Type="http://schemas.openxmlformats.org/officeDocument/2006/relationships/slide"/><Relationship Id="rId84" Target="slides/slide38.xml" Type="http://schemas.openxmlformats.org/officeDocument/2006/relationships/slide"/><Relationship Id="rId85" Target="slides/slide39.xml" Type="http://schemas.openxmlformats.org/officeDocument/2006/relationships/slide"/><Relationship Id="rId86" Target="slides/slide40.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2" Target="../media/image43.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6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7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74.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75.pn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76.pn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 Id="rId8" Target="../media/image7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8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8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85.png" Type="http://schemas.openxmlformats.org/officeDocument/2006/relationships/image"/><Relationship Id="rId9" Target="../media/image5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88.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89.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90.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91.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92.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93.png" Type="http://schemas.openxmlformats.org/officeDocument/2006/relationships/image"/><Relationship Id="rId9" Target="../media/image9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731002" y="472411"/>
            <a:ext cx="7106687" cy="3385367"/>
          </a:xfrm>
          <a:custGeom>
            <a:avLst/>
            <a:gdLst/>
            <a:ahLst/>
            <a:cxnLst/>
            <a:rect r="r" b="b" t="t" l="l"/>
            <a:pathLst>
              <a:path h="3385367" w="7106687">
                <a:moveTo>
                  <a:pt x="0" y="0"/>
                </a:moveTo>
                <a:lnTo>
                  <a:pt x="7106687" y="0"/>
                </a:lnTo>
                <a:lnTo>
                  <a:pt x="7106687" y="3385368"/>
                </a:lnTo>
                <a:lnTo>
                  <a:pt x="0" y="3385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5374" y="2400300"/>
            <a:ext cx="1503772" cy="4114800"/>
          </a:xfrm>
          <a:custGeom>
            <a:avLst/>
            <a:gdLst/>
            <a:ahLst/>
            <a:cxnLst/>
            <a:rect r="r" b="b" t="t" l="l"/>
            <a:pathLst>
              <a:path h="4114800" w="1503772">
                <a:moveTo>
                  <a:pt x="0" y="0"/>
                </a:moveTo>
                <a:lnTo>
                  <a:pt x="1503772" y="0"/>
                </a:lnTo>
                <a:lnTo>
                  <a:pt x="150377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0615" y="2705423"/>
            <a:ext cx="15066770" cy="4876155"/>
          </a:xfrm>
          <a:custGeom>
            <a:avLst/>
            <a:gdLst/>
            <a:ahLst/>
            <a:cxnLst/>
            <a:rect r="r" b="b" t="t" l="l"/>
            <a:pathLst>
              <a:path h="4876155" w="15066770">
                <a:moveTo>
                  <a:pt x="0" y="0"/>
                </a:moveTo>
                <a:lnTo>
                  <a:pt x="15066770" y="0"/>
                </a:lnTo>
                <a:lnTo>
                  <a:pt x="15066770" y="4876154"/>
                </a:lnTo>
                <a:lnTo>
                  <a:pt x="0" y="48761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495640">
            <a:off x="13803074" y="2525203"/>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true" rot="5269355">
            <a:off x="12005933" y="4325649"/>
            <a:ext cx="3924334" cy="7170709"/>
          </a:xfrm>
          <a:custGeom>
            <a:avLst/>
            <a:gdLst/>
            <a:ahLst/>
            <a:cxnLst/>
            <a:rect r="r" b="b" t="t" l="l"/>
            <a:pathLst>
              <a:path h="7170709" w="3924334">
                <a:moveTo>
                  <a:pt x="0" y="7170710"/>
                </a:moveTo>
                <a:lnTo>
                  <a:pt x="3924334" y="7170710"/>
                </a:lnTo>
                <a:lnTo>
                  <a:pt x="3924334" y="0"/>
                </a:lnTo>
                <a:lnTo>
                  <a:pt x="0" y="0"/>
                </a:lnTo>
                <a:lnTo>
                  <a:pt x="0" y="717071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2482782" y="4295775"/>
            <a:ext cx="13322436" cy="1533525"/>
          </a:xfrm>
          <a:prstGeom prst="rect">
            <a:avLst/>
          </a:prstGeom>
        </p:spPr>
        <p:txBody>
          <a:bodyPr anchor="t" rtlCol="false" tIns="0" lIns="0" bIns="0" rIns="0">
            <a:spAutoFit/>
          </a:bodyPr>
          <a:lstStyle/>
          <a:p>
            <a:pPr algn="ctr">
              <a:lnSpc>
                <a:spcPts val="12599"/>
              </a:lnSpc>
            </a:pPr>
            <a:r>
              <a:rPr lang="en-US" sz="9000">
                <a:solidFill>
                  <a:srgbClr val="19120C"/>
                </a:solidFill>
                <a:latin typeface="Bogart Bold"/>
              </a:rPr>
              <a:t>Tu Trade</a:t>
            </a:r>
          </a:p>
        </p:txBody>
      </p:sp>
      <p:sp>
        <p:nvSpPr>
          <p:cNvPr name="TextBox 8" id="8"/>
          <p:cNvSpPr txBox="true"/>
          <p:nvPr/>
        </p:nvSpPr>
        <p:spPr>
          <a:xfrm rot="0">
            <a:off x="11164804" y="7505377"/>
            <a:ext cx="5281346" cy="1419861"/>
          </a:xfrm>
          <a:prstGeom prst="rect">
            <a:avLst/>
          </a:prstGeom>
        </p:spPr>
        <p:txBody>
          <a:bodyPr anchor="t" rtlCol="false" tIns="0" lIns="0" bIns="0" rIns="0">
            <a:spAutoFit/>
          </a:bodyPr>
          <a:lstStyle/>
          <a:p>
            <a:pPr algn="ctr">
              <a:lnSpc>
                <a:spcPts val="5739"/>
              </a:lnSpc>
            </a:pPr>
            <a:r>
              <a:rPr lang="en-US" sz="4099">
                <a:solidFill>
                  <a:srgbClr val="19120C"/>
                </a:solidFill>
                <a:latin typeface="Nunito"/>
              </a:rPr>
              <a:t>GRUPO 1</a:t>
            </a:r>
          </a:p>
          <a:p>
            <a:pPr algn="ctr">
              <a:lnSpc>
                <a:spcPts val="5739"/>
              </a:lnSpc>
            </a:pPr>
            <a:r>
              <a:rPr lang="en-US" sz="4099">
                <a:solidFill>
                  <a:srgbClr val="19120C"/>
                </a:solidFill>
                <a:latin typeface="Nunito"/>
              </a:rPr>
              <a:t>TELETUBIES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172678"/>
            <a:ext cx="918025" cy="2576913"/>
          </a:xfrm>
          <a:custGeom>
            <a:avLst/>
            <a:gdLst/>
            <a:ahLst/>
            <a:cxnLst/>
            <a:rect r="r" b="b" t="t" l="l"/>
            <a:pathLst>
              <a:path h="2576913" w="918025">
                <a:moveTo>
                  <a:pt x="0" y="0"/>
                </a:moveTo>
                <a:lnTo>
                  <a:pt x="918025" y="0"/>
                </a:lnTo>
                <a:lnTo>
                  <a:pt x="918025" y="2576914"/>
                </a:lnTo>
                <a:lnTo>
                  <a:pt x="0" y="25769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58254" y="9161738"/>
            <a:ext cx="3904279" cy="2250523"/>
          </a:xfrm>
          <a:custGeom>
            <a:avLst/>
            <a:gdLst/>
            <a:ahLst/>
            <a:cxnLst/>
            <a:rect r="r" b="b" t="t" l="l"/>
            <a:pathLst>
              <a:path h="2250523" w="3904279">
                <a:moveTo>
                  <a:pt x="0" y="0"/>
                </a:moveTo>
                <a:lnTo>
                  <a:pt x="3904278" y="0"/>
                </a:lnTo>
                <a:lnTo>
                  <a:pt x="3904278" y="2250524"/>
                </a:lnTo>
                <a:lnTo>
                  <a:pt x="0" y="22505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8517" y="0"/>
            <a:ext cx="2100645" cy="2741802"/>
            <a:chOff x="0" y="0"/>
            <a:chExt cx="2800860" cy="3655736"/>
          </a:xfrm>
        </p:grpSpPr>
        <p:sp>
          <p:nvSpPr>
            <p:cNvPr name="Freeform 6" id="6"/>
            <p:cNvSpPr/>
            <p:nvPr/>
          </p:nvSpPr>
          <p:spPr>
            <a:xfrm flipH="false" flipV="false" rot="-413333">
              <a:off x="1431094" y="1428644"/>
              <a:ext cx="1271359" cy="1717397"/>
            </a:xfrm>
            <a:custGeom>
              <a:avLst/>
              <a:gdLst/>
              <a:ahLst/>
              <a:cxnLst/>
              <a:rect r="r" b="b" t="t" l="l"/>
              <a:pathLst>
                <a:path h="1717397" w="1271359">
                  <a:moveTo>
                    <a:pt x="0" y="0"/>
                  </a:moveTo>
                  <a:lnTo>
                    <a:pt x="1271359" y="0"/>
                  </a:lnTo>
                  <a:lnTo>
                    <a:pt x="1271359" y="1717397"/>
                  </a:lnTo>
                  <a:lnTo>
                    <a:pt x="0" y="17173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413333">
              <a:off x="80055" y="56984"/>
              <a:ext cx="1034265" cy="1397121"/>
            </a:xfrm>
            <a:custGeom>
              <a:avLst/>
              <a:gdLst/>
              <a:ahLst/>
              <a:cxnLst/>
              <a:rect r="r" b="b" t="t" l="l"/>
              <a:pathLst>
                <a:path h="1397121" w="1034265">
                  <a:moveTo>
                    <a:pt x="0" y="0"/>
                  </a:moveTo>
                  <a:lnTo>
                    <a:pt x="1034265" y="0"/>
                  </a:lnTo>
                  <a:lnTo>
                    <a:pt x="1034265" y="1397121"/>
                  </a:lnTo>
                  <a:lnTo>
                    <a:pt x="0" y="13971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95983">
              <a:off x="197097" y="2542420"/>
              <a:ext cx="800182" cy="1080914"/>
            </a:xfrm>
            <a:custGeom>
              <a:avLst/>
              <a:gdLst/>
              <a:ahLst/>
              <a:cxnLst/>
              <a:rect r="r" b="b" t="t" l="l"/>
              <a:pathLst>
                <a:path h="1080914" w="800182">
                  <a:moveTo>
                    <a:pt x="0" y="0"/>
                  </a:moveTo>
                  <a:lnTo>
                    <a:pt x="800181" y="0"/>
                  </a:lnTo>
                  <a:lnTo>
                    <a:pt x="800181" y="1080914"/>
                  </a:lnTo>
                  <a:lnTo>
                    <a:pt x="0" y="10809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9" id="9"/>
          <p:cNvSpPr/>
          <p:nvPr/>
        </p:nvSpPr>
        <p:spPr>
          <a:xfrm flipH="false" flipV="false" rot="0">
            <a:off x="2516686" y="1269035"/>
            <a:ext cx="13443960" cy="9017965"/>
          </a:xfrm>
          <a:custGeom>
            <a:avLst/>
            <a:gdLst/>
            <a:ahLst/>
            <a:cxnLst/>
            <a:rect r="r" b="b" t="t" l="l"/>
            <a:pathLst>
              <a:path h="9017965" w="13443960">
                <a:moveTo>
                  <a:pt x="0" y="0"/>
                </a:moveTo>
                <a:lnTo>
                  <a:pt x="13443960" y="0"/>
                </a:lnTo>
                <a:lnTo>
                  <a:pt x="13443960" y="9017965"/>
                </a:lnTo>
                <a:lnTo>
                  <a:pt x="0" y="9017965"/>
                </a:lnTo>
                <a:lnTo>
                  <a:pt x="0" y="0"/>
                </a:lnTo>
                <a:close/>
              </a:path>
            </a:pathLst>
          </a:custGeom>
          <a:blipFill>
            <a:blip r:embed="rId9"/>
            <a:stretch>
              <a:fillRect l="0" t="0" r="0" b="0"/>
            </a:stretch>
          </a:blipFill>
        </p:spPr>
      </p:sp>
      <p:sp>
        <p:nvSpPr>
          <p:cNvPr name="TextBox 10" id="10"/>
          <p:cNvSpPr txBox="true"/>
          <p:nvPr/>
        </p:nvSpPr>
        <p:spPr>
          <a:xfrm rot="0">
            <a:off x="3650440" y="-290259"/>
            <a:ext cx="11556128"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LEAN UX CANVAS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245231">
            <a:off x="9403704" y="1633301"/>
            <a:ext cx="6634957" cy="7524178"/>
          </a:xfrm>
          <a:custGeom>
            <a:avLst/>
            <a:gdLst/>
            <a:ahLst/>
            <a:cxnLst/>
            <a:rect r="r" b="b" t="t" l="l"/>
            <a:pathLst>
              <a:path h="7524178" w="6634957">
                <a:moveTo>
                  <a:pt x="0" y="0"/>
                </a:moveTo>
                <a:lnTo>
                  <a:pt x="6634957" y="0"/>
                </a:lnTo>
                <a:lnTo>
                  <a:pt x="6634957" y="7524177"/>
                </a:lnTo>
                <a:lnTo>
                  <a:pt x="0" y="7524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41789">
            <a:off x="3234477" y="1742426"/>
            <a:ext cx="6748021" cy="7305928"/>
          </a:xfrm>
          <a:custGeom>
            <a:avLst/>
            <a:gdLst/>
            <a:ahLst/>
            <a:cxnLst/>
            <a:rect r="r" b="b" t="t" l="l"/>
            <a:pathLst>
              <a:path h="7305928" w="6748021">
                <a:moveTo>
                  <a:pt x="0" y="0"/>
                </a:moveTo>
                <a:lnTo>
                  <a:pt x="6748020" y="0"/>
                </a:lnTo>
                <a:lnTo>
                  <a:pt x="6748020" y="7305927"/>
                </a:lnTo>
                <a:lnTo>
                  <a:pt x="0" y="7305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487346" y="503779"/>
            <a:ext cx="9313309" cy="9279442"/>
          </a:xfrm>
          <a:custGeom>
            <a:avLst/>
            <a:gdLst/>
            <a:ahLst/>
            <a:cxnLst/>
            <a:rect r="r" b="b" t="t" l="l"/>
            <a:pathLst>
              <a:path h="9279442" w="9313309">
                <a:moveTo>
                  <a:pt x="0" y="0"/>
                </a:moveTo>
                <a:lnTo>
                  <a:pt x="9313308" y="0"/>
                </a:lnTo>
                <a:lnTo>
                  <a:pt x="9313308" y="9279442"/>
                </a:lnTo>
                <a:lnTo>
                  <a:pt x="0" y="9279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04229" y="3528627"/>
            <a:ext cx="7879542" cy="2835427"/>
          </a:xfrm>
          <a:prstGeom prst="rect">
            <a:avLst/>
          </a:prstGeom>
        </p:spPr>
        <p:txBody>
          <a:bodyPr anchor="t" rtlCol="false" tIns="0" lIns="0" bIns="0" rIns="0">
            <a:spAutoFit/>
          </a:bodyPr>
          <a:lstStyle/>
          <a:p>
            <a:pPr algn="ctr">
              <a:lnSpc>
                <a:spcPts val="11384"/>
              </a:lnSpc>
            </a:pPr>
            <a:r>
              <a:rPr lang="en-US" sz="8131">
                <a:solidFill>
                  <a:srgbClr val="19120C"/>
                </a:solidFill>
                <a:latin typeface="Bogart Bold"/>
              </a:rPr>
              <a:t>SEGMENTO</a:t>
            </a:r>
          </a:p>
          <a:p>
            <a:pPr algn="ctr">
              <a:lnSpc>
                <a:spcPts val="11384"/>
              </a:lnSpc>
            </a:pPr>
            <a:r>
              <a:rPr lang="en-US" sz="8131">
                <a:solidFill>
                  <a:srgbClr val="19120C"/>
                </a:solidFill>
                <a:latin typeface="Bogart Bold"/>
              </a:rPr>
              <a:t>OBJETIVO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2188861" y="643442"/>
            <a:ext cx="9919967" cy="9000115"/>
          </a:xfrm>
          <a:custGeom>
            <a:avLst/>
            <a:gdLst/>
            <a:ahLst/>
            <a:cxnLst/>
            <a:rect r="r" b="b" t="t" l="l"/>
            <a:pathLst>
              <a:path h="9000115" w="9919967">
                <a:moveTo>
                  <a:pt x="0" y="0"/>
                </a:moveTo>
                <a:lnTo>
                  <a:pt x="9919967" y="0"/>
                </a:lnTo>
                <a:lnTo>
                  <a:pt x="9919967" y="9000116"/>
                </a:lnTo>
                <a:lnTo>
                  <a:pt x="0" y="9000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27792">
            <a:off x="10737407" y="843263"/>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17537" y="2209051"/>
            <a:ext cx="9062615" cy="7144471"/>
          </a:xfrm>
          <a:prstGeom prst="rect">
            <a:avLst/>
          </a:prstGeom>
        </p:spPr>
        <p:txBody>
          <a:bodyPr anchor="t" rtlCol="false" tIns="0" lIns="0" bIns="0" rIns="0">
            <a:spAutoFit/>
          </a:bodyPr>
          <a:lstStyle/>
          <a:p>
            <a:pPr>
              <a:lnSpc>
                <a:spcPts val="5681"/>
              </a:lnSpc>
            </a:pPr>
            <a:r>
              <a:rPr lang="en-US" sz="4057">
                <a:solidFill>
                  <a:srgbClr val="19120C"/>
                </a:solidFill>
                <a:latin typeface="Nunito"/>
              </a:rPr>
              <a:t>El segmento objetivo de “Tu Trade” esta dirigido a una amplia variedad de personas que buscan una opción de obtener un producto a través de el trueque, Aquí hay una descripción más detallada de nuestro público objetivo:</a:t>
            </a:r>
          </a:p>
          <a:p>
            <a:pPr>
              <a:lnSpc>
                <a:spcPts val="5681"/>
              </a:lnSpc>
            </a:pPr>
            <a:r>
              <a:rPr lang="en-US" sz="4057">
                <a:solidFill>
                  <a:srgbClr val="19120C"/>
                </a:solidFill>
                <a:latin typeface="Nunito"/>
              </a:rPr>
              <a:t>- Personas con artículos no deseados </a:t>
            </a:r>
          </a:p>
          <a:p>
            <a:pPr>
              <a:lnSpc>
                <a:spcPts val="5681"/>
              </a:lnSpc>
            </a:pPr>
            <a:r>
              <a:rPr lang="en-US" sz="4057">
                <a:solidFill>
                  <a:srgbClr val="19120C"/>
                </a:solidFill>
                <a:latin typeface="Nunito"/>
              </a:rPr>
              <a:t>- Amantes de la sostenibilidad</a:t>
            </a:r>
          </a:p>
          <a:p>
            <a:pPr>
              <a:lnSpc>
                <a:spcPts val="5681"/>
              </a:lnSpc>
            </a:pPr>
            <a:r>
              <a:rPr lang="en-US" sz="4057">
                <a:solidFill>
                  <a:srgbClr val="19120C"/>
                </a:solidFill>
                <a:latin typeface="Nunito"/>
              </a:rPr>
              <a:t>- Ahorradores inteligentes</a:t>
            </a:r>
          </a:p>
          <a:p>
            <a:pPr>
              <a:lnSpc>
                <a:spcPts val="5681"/>
              </a:lnSpc>
            </a:pPr>
          </a:p>
        </p:txBody>
      </p:sp>
      <p:sp>
        <p:nvSpPr>
          <p:cNvPr name="Freeform 5" id="5"/>
          <p:cNvSpPr/>
          <p:nvPr/>
        </p:nvSpPr>
        <p:spPr>
          <a:xfrm flipH="false" flipV="false" rot="-291697">
            <a:off x="593544" y="92067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725163" y="3241964"/>
            <a:ext cx="4371633" cy="4114800"/>
          </a:xfrm>
          <a:custGeom>
            <a:avLst/>
            <a:gdLst/>
            <a:ahLst/>
            <a:cxnLst/>
            <a:rect r="r" b="b" t="t" l="l"/>
            <a:pathLst>
              <a:path h="4114800" w="4371633">
                <a:moveTo>
                  <a:pt x="0" y="0"/>
                </a:moveTo>
                <a:lnTo>
                  <a:pt x="4371634" y="0"/>
                </a:lnTo>
                <a:lnTo>
                  <a:pt x="43716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2301451" y="-2835529"/>
            <a:ext cx="13987909" cy="16533411"/>
            <a:chOff x="0" y="0"/>
            <a:chExt cx="18650545" cy="22044548"/>
          </a:xfrm>
        </p:grpSpPr>
        <p:sp>
          <p:nvSpPr>
            <p:cNvPr name="Freeform 4" id="4"/>
            <p:cNvSpPr/>
            <p:nvPr/>
          </p:nvSpPr>
          <p:spPr>
            <a:xfrm flipH="false" flipV="false" rot="-5400000">
              <a:off x="-254780" y="3661216"/>
              <a:ext cx="19100005" cy="15422236"/>
            </a:xfrm>
            <a:custGeom>
              <a:avLst/>
              <a:gdLst/>
              <a:ahLst/>
              <a:cxnLst/>
              <a:rect r="r" b="b" t="t" l="l"/>
              <a:pathLst>
                <a:path h="15422236" w="19100005">
                  <a:moveTo>
                    <a:pt x="0" y="0"/>
                  </a:moveTo>
                  <a:lnTo>
                    <a:pt x="19100006" y="0"/>
                  </a:lnTo>
                  <a:lnTo>
                    <a:pt x="19100006" y="15422236"/>
                  </a:lnTo>
                  <a:lnTo>
                    <a:pt x="0" y="15422236"/>
                  </a:lnTo>
                  <a:lnTo>
                    <a:pt x="0" y="0"/>
                  </a:lnTo>
                  <a:close/>
                </a:path>
              </a:pathLst>
            </a:custGeom>
            <a:blipFill>
              <a:blip r:embed="rId3"/>
              <a:stretch>
                <a:fillRect l="0" t="-45598" r="-74216" b="-19189"/>
              </a:stretch>
            </a:blipFill>
          </p:spPr>
        </p:sp>
        <p:sp>
          <p:nvSpPr>
            <p:cNvPr name="Freeform 5" id="5"/>
            <p:cNvSpPr/>
            <p:nvPr/>
          </p:nvSpPr>
          <p:spPr>
            <a:xfrm flipH="false" flipV="false" rot="-2458770">
              <a:off x="-136724" y="1770342"/>
              <a:ext cx="6094295" cy="1860346"/>
            </a:xfrm>
            <a:custGeom>
              <a:avLst/>
              <a:gdLst/>
              <a:ahLst/>
              <a:cxnLst/>
              <a:rect r="r" b="b" t="t" l="l"/>
              <a:pathLst>
                <a:path h="1860346" w="6094295">
                  <a:moveTo>
                    <a:pt x="0" y="0"/>
                  </a:moveTo>
                  <a:lnTo>
                    <a:pt x="6094295" y="0"/>
                  </a:lnTo>
                  <a:lnTo>
                    <a:pt x="6094295" y="1860345"/>
                  </a:lnTo>
                  <a:lnTo>
                    <a:pt x="0" y="1860345"/>
                  </a:lnTo>
                  <a:lnTo>
                    <a:pt x="0" y="0"/>
                  </a:lnTo>
                  <a:close/>
                </a:path>
              </a:pathLst>
            </a:custGeom>
            <a:blipFill>
              <a:blip r:embed="rId4">
                <a:alphaModFix amt="57000"/>
              </a:blip>
              <a:stretch>
                <a:fillRect l="0" t="-8836" r="-38667" b="-35674"/>
              </a:stretch>
            </a:blipFill>
          </p:spPr>
        </p:sp>
        <p:sp>
          <p:nvSpPr>
            <p:cNvPr name="Freeform 6" id="6"/>
            <p:cNvSpPr/>
            <p:nvPr/>
          </p:nvSpPr>
          <p:spPr>
            <a:xfrm flipH="false" flipV="false" rot="-2458770">
              <a:off x="15462546" y="19751037"/>
              <a:ext cx="3087589" cy="1459999"/>
            </a:xfrm>
            <a:custGeom>
              <a:avLst/>
              <a:gdLst/>
              <a:ahLst/>
              <a:cxnLst/>
              <a:rect r="r" b="b" t="t" l="l"/>
              <a:pathLst>
                <a:path h="1459999" w="3087589">
                  <a:moveTo>
                    <a:pt x="0" y="0"/>
                  </a:moveTo>
                  <a:lnTo>
                    <a:pt x="3087590" y="0"/>
                  </a:lnTo>
                  <a:lnTo>
                    <a:pt x="3087590" y="1459998"/>
                  </a:lnTo>
                  <a:lnTo>
                    <a:pt x="0" y="1459998"/>
                  </a:lnTo>
                  <a:lnTo>
                    <a:pt x="0" y="0"/>
                  </a:lnTo>
                  <a:close/>
                </a:path>
              </a:pathLst>
            </a:custGeom>
            <a:blipFill>
              <a:blip r:embed="rId4">
                <a:alphaModFix amt="57000"/>
              </a:blip>
              <a:stretch>
                <a:fillRect l="-79409" t="-42006" r="-31668" b="0"/>
              </a:stretch>
            </a:blipFill>
          </p:spPr>
        </p:sp>
      </p:grpSp>
      <p:sp>
        <p:nvSpPr>
          <p:cNvPr name="Freeform 7" id="7"/>
          <p:cNvSpPr/>
          <p:nvPr/>
        </p:nvSpPr>
        <p:spPr>
          <a:xfrm flipH="false" flipV="false" rot="0">
            <a:off x="15273449" y="8952999"/>
            <a:ext cx="3904279" cy="2250523"/>
          </a:xfrm>
          <a:custGeom>
            <a:avLst/>
            <a:gdLst/>
            <a:ahLst/>
            <a:cxnLst/>
            <a:rect r="r" b="b" t="t" l="l"/>
            <a:pathLst>
              <a:path h="2250523" w="3904279">
                <a:moveTo>
                  <a:pt x="0" y="0"/>
                </a:moveTo>
                <a:lnTo>
                  <a:pt x="3904279" y="0"/>
                </a:lnTo>
                <a:lnTo>
                  <a:pt x="3904279" y="2250523"/>
                </a:lnTo>
                <a:lnTo>
                  <a:pt x="0" y="22505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95982" y="2794168"/>
            <a:ext cx="8164489" cy="6702216"/>
          </a:xfrm>
          <a:prstGeom prst="rect">
            <a:avLst/>
          </a:prstGeom>
        </p:spPr>
        <p:txBody>
          <a:bodyPr anchor="t" rtlCol="false" tIns="0" lIns="0" bIns="0" rIns="0">
            <a:spAutoFit/>
          </a:bodyPr>
          <a:lstStyle/>
          <a:p>
            <a:pPr algn="ctr">
              <a:lnSpc>
                <a:spcPts val="3336"/>
              </a:lnSpc>
            </a:pPr>
            <a:r>
              <a:rPr lang="en-US" sz="2383">
                <a:solidFill>
                  <a:srgbClr val="000000"/>
                </a:solidFill>
                <a:latin typeface="Arimo"/>
              </a:rPr>
              <a:t>¿Qué tipo de artículos tienes actualmente y que deseas intercambiar?</a:t>
            </a:r>
          </a:p>
          <a:p>
            <a:pPr algn="ctr">
              <a:lnSpc>
                <a:spcPts val="3336"/>
              </a:lnSpc>
            </a:pPr>
            <a:r>
              <a:rPr lang="en-US" sz="2383">
                <a:solidFill>
                  <a:srgbClr val="000000"/>
                </a:solidFill>
                <a:latin typeface="Arimo"/>
              </a:rPr>
              <a:t>¿Cuál es la razón principal por la que deseas intercambiar estos artículos en lugar de venderlos o desecharlos?</a:t>
            </a:r>
          </a:p>
          <a:p>
            <a:pPr algn="ctr">
              <a:lnSpc>
                <a:spcPts val="3336"/>
              </a:lnSpc>
            </a:pPr>
            <a:r>
              <a:rPr lang="en-US" sz="2383">
                <a:solidFill>
                  <a:srgbClr val="000000"/>
                </a:solidFill>
                <a:latin typeface="Arimo"/>
              </a:rPr>
              <a:t>¿Qué tipo de artículos te gustaría obtener a cambio de los que deseas intercambiar?</a:t>
            </a:r>
          </a:p>
          <a:p>
            <a:pPr algn="ctr">
              <a:lnSpc>
                <a:spcPts val="3336"/>
              </a:lnSpc>
            </a:pPr>
            <a:r>
              <a:rPr lang="en-US" sz="2383">
                <a:solidFill>
                  <a:srgbClr val="000000"/>
                </a:solidFill>
                <a:latin typeface="Arimo"/>
              </a:rPr>
              <a:t>¿Cuál es el estado general de los artículos que deseas intercambiar? ¿Están en buenas condiciones?</a:t>
            </a:r>
          </a:p>
          <a:p>
            <a:pPr algn="ctr">
              <a:lnSpc>
                <a:spcPts val="3336"/>
              </a:lnSpc>
            </a:pPr>
            <a:r>
              <a:rPr lang="en-US" sz="2383">
                <a:solidFill>
                  <a:srgbClr val="000000"/>
                </a:solidFill>
                <a:latin typeface="Arimo"/>
              </a:rPr>
              <a:t>¿Cuál es el valor aproximado de los artículos que deseas intercambiar? ¿Cómo llegaste a esa estimación?</a:t>
            </a:r>
          </a:p>
          <a:p>
            <a:pPr algn="ctr">
              <a:lnSpc>
                <a:spcPts val="3336"/>
              </a:lnSpc>
            </a:pPr>
            <a:r>
              <a:rPr lang="en-US" sz="2383">
                <a:solidFill>
                  <a:srgbClr val="000000"/>
                </a:solidFill>
                <a:latin typeface="Arimo"/>
              </a:rPr>
              <a:t>¿Hay alguna restricción o preferencia específica que tengas en mente para el intercambio de tus artículos?</a:t>
            </a:r>
          </a:p>
          <a:p>
            <a:pPr algn="ctr">
              <a:lnSpc>
                <a:spcPts val="3336"/>
              </a:lnSpc>
            </a:pPr>
            <a:r>
              <a:rPr lang="en-US" sz="2383">
                <a:solidFill>
                  <a:srgbClr val="000000"/>
                </a:solidFill>
                <a:latin typeface="Arimo"/>
              </a:rPr>
              <a:t>¿Cómo te gustaría que se lleve a cabo el proceso de intercambio? ¿Tienes alguna preferencia en cuanto a la logística?</a:t>
            </a:r>
          </a:p>
          <a:p>
            <a:pPr algn="ctr">
              <a:lnSpc>
                <a:spcPts val="3336"/>
              </a:lnSpc>
              <a:spcBef>
                <a:spcPct val="0"/>
              </a:spcBef>
            </a:pPr>
          </a:p>
        </p:txBody>
      </p:sp>
      <p:sp>
        <p:nvSpPr>
          <p:cNvPr name="TextBox 9" id="9"/>
          <p:cNvSpPr txBox="true"/>
          <p:nvPr/>
        </p:nvSpPr>
        <p:spPr>
          <a:xfrm rot="0">
            <a:off x="6248536" y="232620"/>
            <a:ext cx="5413048" cy="681050"/>
          </a:xfrm>
          <a:prstGeom prst="rect">
            <a:avLst/>
          </a:prstGeom>
        </p:spPr>
        <p:txBody>
          <a:bodyPr anchor="t" rtlCol="false" tIns="0" lIns="0" bIns="0" rIns="0">
            <a:spAutoFit/>
          </a:bodyPr>
          <a:lstStyle/>
          <a:p>
            <a:pPr algn="ctr">
              <a:lnSpc>
                <a:spcPts val="5511"/>
              </a:lnSpc>
              <a:spcBef>
                <a:spcPct val="0"/>
              </a:spcBef>
            </a:pPr>
            <a:r>
              <a:rPr lang="en-US" sz="3937">
                <a:solidFill>
                  <a:srgbClr val="000000"/>
                </a:solidFill>
                <a:latin typeface="Advent Pro Bold"/>
              </a:rPr>
              <a:t>DISEÑO DE ENTREVISTA</a:t>
            </a:r>
          </a:p>
        </p:txBody>
      </p:sp>
      <p:sp>
        <p:nvSpPr>
          <p:cNvPr name="TextBox 10" id="10"/>
          <p:cNvSpPr txBox="true"/>
          <p:nvPr/>
        </p:nvSpPr>
        <p:spPr>
          <a:xfrm rot="0">
            <a:off x="1671702" y="1151094"/>
            <a:ext cx="5413048" cy="1376375"/>
          </a:xfrm>
          <a:prstGeom prst="rect">
            <a:avLst/>
          </a:prstGeom>
        </p:spPr>
        <p:txBody>
          <a:bodyPr anchor="t" rtlCol="false" tIns="0" lIns="0" bIns="0" rIns="0">
            <a:spAutoFit/>
          </a:bodyPr>
          <a:lstStyle/>
          <a:p>
            <a:pPr algn="ctr">
              <a:lnSpc>
                <a:spcPts val="5511"/>
              </a:lnSpc>
              <a:spcBef>
                <a:spcPct val="0"/>
              </a:spcBef>
            </a:pPr>
            <a:r>
              <a:rPr lang="en-US" sz="3937">
                <a:solidFill>
                  <a:srgbClr val="000000"/>
                </a:solidFill>
                <a:latin typeface="Advent Pro Bold"/>
              </a:rPr>
              <a:t> Personas con artículos no deseados</a:t>
            </a:r>
          </a:p>
        </p:txBody>
      </p:sp>
      <p:sp>
        <p:nvSpPr>
          <p:cNvPr name="TextBox 11" id="11"/>
          <p:cNvSpPr txBox="true"/>
          <p:nvPr/>
        </p:nvSpPr>
        <p:spPr>
          <a:xfrm rot="0">
            <a:off x="10479899" y="1151094"/>
            <a:ext cx="5413048" cy="1376375"/>
          </a:xfrm>
          <a:prstGeom prst="rect">
            <a:avLst/>
          </a:prstGeom>
        </p:spPr>
        <p:txBody>
          <a:bodyPr anchor="t" rtlCol="false" tIns="0" lIns="0" bIns="0" rIns="0">
            <a:spAutoFit/>
          </a:bodyPr>
          <a:lstStyle/>
          <a:p>
            <a:pPr algn="ctr">
              <a:lnSpc>
                <a:spcPts val="5511"/>
              </a:lnSpc>
              <a:spcBef>
                <a:spcPct val="0"/>
              </a:spcBef>
            </a:pPr>
            <a:r>
              <a:rPr lang="en-US" sz="3937">
                <a:solidFill>
                  <a:srgbClr val="000000"/>
                </a:solidFill>
                <a:latin typeface="Advent Pro Bold"/>
              </a:rPr>
              <a:t>Amantes de la sostenibilidad</a:t>
            </a:r>
          </a:p>
        </p:txBody>
      </p:sp>
      <p:sp>
        <p:nvSpPr>
          <p:cNvPr name="TextBox 12" id="12"/>
          <p:cNvSpPr txBox="true"/>
          <p:nvPr/>
        </p:nvSpPr>
        <p:spPr>
          <a:xfrm rot="0">
            <a:off x="9295406" y="2794168"/>
            <a:ext cx="8511596" cy="7121316"/>
          </a:xfrm>
          <a:prstGeom prst="rect">
            <a:avLst/>
          </a:prstGeom>
        </p:spPr>
        <p:txBody>
          <a:bodyPr anchor="t" rtlCol="false" tIns="0" lIns="0" bIns="0" rIns="0">
            <a:spAutoFit/>
          </a:bodyPr>
          <a:lstStyle/>
          <a:p>
            <a:pPr algn="ctr">
              <a:lnSpc>
                <a:spcPts val="3336"/>
              </a:lnSpc>
            </a:pPr>
            <a:r>
              <a:rPr lang="en-US" sz="2383">
                <a:solidFill>
                  <a:srgbClr val="000000"/>
                </a:solidFill>
                <a:latin typeface="Arimo"/>
              </a:rPr>
              <a:t>¿Qué te motiva a participar en un sistema de trueque en lugar de comprar nuevos productos?</a:t>
            </a:r>
          </a:p>
          <a:p>
            <a:pPr algn="ctr">
              <a:lnSpc>
                <a:spcPts val="3336"/>
              </a:lnSpc>
            </a:pPr>
            <a:r>
              <a:rPr lang="en-US" sz="2383">
                <a:solidFill>
                  <a:srgbClr val="000000"/>
                </a:solidFill>
                <a:latin typeface="Arimo"/>
              </a:rPr>
              <a:t>¿Qué tipo de productos te gustaría intercambiar? ¿Hay alguna categoría específica en la que estés más interesado/a?</a:t>
            </a:r>
          </a:p>
          <a:p>
            <a:pPr algn="ctr">
              <a:lnSpc>
                <a:spcPts val="3336"/>
              </a:lnSpc>
            </a:pPr>
            <a:r>
              <a:rPr lang="en-US" sz="2383">
                <a:solidFill>
                  <a:srgbClr val="000000"/>
                </a:solidFill>
                <a:latin typeface="Arimo"/>
              </a:rPr>
              <a:t>¿Qué criterios consideras importantes para un intercambio justo y equitativo?</a:t>
            </a:r>
          </a:p>
          <a:p>
            <a:pPr algn="ctr">
              <a:lnSpc>
                <a:spcPts val="3336"/>
              </a:lnSpc>
            </a:pPr>
            <a:r>
              <a:rPr lang="en-US" sz="2383">
                <a:solidFill>
                  <a:srgbClr val="000000"/>
                </a:solidFill>
                <a:latin typeface="Arimo"/>
              </a:rPr>
              <a:t>¿Qué medidas tomas para asegurarte de que los productos que intercambias sean sostenibles y estén en buen estado?</a:t>
            </a:r>
          </a:p>
          <a:p>
            <a:pPr algn="ctr">
              <a:lnSpc>
                <a:spcPts val="3336"/>
              </a:lnSpc>
            </a:pPr>
            <a:r>
              <a:rPr lang="en-US" sz="2383">
                <a:solidFill>
                  <a:srgbClr val="000000"/>
                </a:solidFill>
                <a:latin typeface="Arimo"/>
              </a:rPr>
              <a:t>¿Qué tipo de productos te gustaría obtener a través del trueque? ¿Hay alguna necesidad o deseo particular que tengas en mente?</a:t>
            </a:r>
          </a:p>
          <a:p>
            <a:pPr algn="ctr">
              <a:lnSpc>
                <a:spcPts val="3336"/>
              </a:lnSpc>
            </a:pPr>
            <a:r>
              <a:rPr lang="en-US" sz="2383">
                <a:solidFill>
                  <a:srgbClr val="000000"/>
                </a:solidFill>
                <a:latin typeface="Arimo"/>
              </a:rPr>
              <a:t>¿Cómo te gustaría evaluar la calidad o el estado de los productos que estás interesado/a en intercambiar?</a:t>
            </a:r>
          </a:p>
          <a:p>
            <a:pPr algn="ctr">
              <a:lnSpc>
                <a:spcPts val="3336"/>
              </a:lnSpc>
            </a:pPr>
            <a:r>
              <a:rPr lang="en-US" sz="2383">
                <a:solidFill>
                  <a:srgbClr val="000000"/>
                </a:solidFill>
                <a:latin typeface="Arimo"/>
              </a:rPr>
              <a:t>¿Tienes alguna preferencia en cuanto a la comunicación y coordinación con otros usuarios para realizar los intercambios?</a:t>
            </a:r>
          </a:p>
          <a:p>
            <a:pPr algn="ctr">
              <a:lnSpc>
                <a:spcPts val="3336"/>
              </a:lnSpc>
            </a:pPr>
          </a:p>
          <a:p>
            <a:pPr algn="ctr">
              <a:lnSpc>
                <a:spcPts val="3336"/>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3675980" y="402492"/>
            <a:ext cx="10626396" cy="9641040"/>
          </a:xfrm>
          <a:custGeom>
            <a:avLst/>
            <a:gdLst/>
            <a:ahLst/>
            <a:cxnLst/>
            <a:rect r="r" b="b" t="t" l="l"/>
            <a:pathLst>
              <a:path h="9641040" w="10626396">
                <a:moveTo>
                  <a:pt x="0" y="0"/>
                </a:moveTo>
                <a:lnTo>
                  <a:pt x="10626396" y="0"/>
                </a:lnTo>
                <a:lnTo>
                  <a:pt x="10626396" y="9641040"/>
                </a:lnTo>
                <a:lnTo>
                  <a:pt x="0" y="9641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27792">
            <a:off x="12370537" y="112948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91697">
            <a:off x="1805764" y="8432252"/>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85858" y="271988"/>
            <a:ext cx="9043579" cy="1890930"/>
          </a:xfrm>
          <a:custGeom>
            <a:avLst/>
            <a:gdLst/>
            <a:ahLst/>
            <a:cxnLst/>
            <a:rect r="r" b="b" t="t" l="l"/>
            <a:pathLst>
              <a:path h="1890930" w="9043579">
                <a:moveTo>
                  <a:pt x="0" y="0"/>
                </a:moveTo>
                <a:lnTo>
                  <a:pt x="9043579" y="0"/>
                </a:lnTo>
                <a:lnTo>
                  <a:pt x="9043579" y="1890930"/>
                </a:lnTo>
                <a:lnTo>
                  <a:pt x="0" y="18909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135472" y="460867"/>
            <a:ext cx="7442469" cy="1436970"/>
          </a:xfrm>
          <a:prstGeom prst="rect">
            <a:avLst/>
          </a:prstGeom>
        </p:spPr>
        <p:txBody>
          <a:bodyPr anchor="t" rtlCol="false" tIns="0" lIns="0" bIns="0" rIns="0">
            <a:spAutoFit/>
          </a:bodyPr>
          <a:lstStyle/>
          <a:p>
            <a:pPr>
              <a:lnSpc>
                <a:spcPts val="5846"/>
              </a:lnSpc>
            </a:pPr>
            <a:r>
              <a:rPr lang="en-US" sz="4176">
                <a:solidFill>
                  <a:srgbClr val="FCFDFF"/>
                </a:solidFill>
                <a:latin typeface="Bogart Bold"/>
              </a:rPr>
              <a:t>User persona: Personas con articulos no deseados</a:t>
            </a:r>
          </a:p>
        </p:txBody>
      </p:sp>
      <p:sp>
        <p:nvSpPr>
          <p:cNvPr name="Freeform 7" id="7"/>
          <p:cNvSpPr/>
          <p:nvPr/>
        </p:nvSpPr>
        <p:spPr>
          <a:xfrm flipH="false" flipV="false" rot="0">
            <a:off x="3937180" y="2385461"/>
            <a:ext cx="10047088" cy="5656138"/>
          </a:xfrm>
          <a:custGeom>
            <a:avLst/>
            <a:gdLst/>
            <a:ahLst/>
            <a:cxnLst/>
            <a:rect r="r" b="b" t="t" l="l"/>
            <a:pathLst>
              <a:path h="5656138" w="10047088">
                <a:moveTo>
                  <a:pt x="0" y="0"/>
                </a:moveTo>
                <a:lnTo>
                  <a:pt x="10047088" y="0"/>
                </a:lnTo>
                <a:lnTo>
                  <a:pt x="10047088" y="5656139"/>
                </a:lnTo>
                <a:lnTo>
                  <a:pt x="0" y="5656139"/>
                </a:lnTo>
                <a:lnTo>
                  <a:pt x="0" y="0"/>
                </a:lnTo>
                <a:close/>
              </a:path>
            </a:pathLst>
          </a:custGeom>
          <a:blipFill>
            <a:blip r:embed="rId10"/>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3675980" y="402492"/>
            <a:ext cx="10626396" cy="9641040"/>
          </a:xfrm>
          <a:custGeom>
            <a:avLst/>
            <a:gdLst/>
            <a:ahLst/>
            <a:cxnLst/>
            <a:rect r="r" b="b" t="t" l="l"/>
            <a:pathLst>
              <a:path h="9641040" w="10626396">
                <a:moveTo>
                  <a:pt x="0" y="0"/>
                </a:moveTo>
                <a:lnTo>
                  <a:pt x="10626396" y="0"/>
                </a:lnTo>
                <a:lnTo>
                  <a:pt x="10626396" y="9641040"/>
                </a:lnTo>
                <a:lnTo>
                  <a:pt x="0" y="9641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27792">
            <a:off x="12370537" y="112948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91697">
            <a:off x="1805764" y="8432252"/>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85858" y="271988"/>
            <a:ext cx="9043579" cy="1890930"/>
          </a:xfrm>
          <a:custGeom>
            <a:avLst/>
            <a:gdLst/>
            <a:ahLst/>
            <a:cxnLst/>
            <a:rect r="r" b="b" t="t" l="l"/>
            <a:pathLst>
              <a:path h="1890930" w="9043579">
                <a:moveTo>
                  <a:pt x="0" y="0"/>
                </a:moveTo>
                <a:lnTo>
                  <a:pt x="9043579" y="0"/>
                </a:lnTo>
                <a:lnTo>
                  <a:pt x="9043579" y="1890930"/>
                </a:lnTo>
                <a:lnTo>
                  <a:pt x="0" y="18909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118636" y="460867"/>
            <a:ext cx="7442469" cy="1436970"/>
          </a:xfrm>
          <a:prstGeom prst="rect">
            <a:avLst/>
          </a:prstGeom>
        </p:spPr>
        <p:txBody>
          <a:bodyPr anchor="t" rtlCol="false" tIns="0" lIns="0" bIns="0" rIns="0">
            <a:spAutoFit/>
          </a:bodyPr>
          <a:lstStyle/>
          <a:p>
            <a:pPr>
              <a:lnSpc>
                <a:spcPts val="5846"/>
              </a:lnSpc>
            </a:pPr>
            <a:r>
              <a:rPr lang="en-US" sz="4176">
                <a:solidFill>
                  <a:srgbClr val="FCFDFF"/>
                </a:solidFill>
                <a:latin typeface="Bogart Bold"/>
              </a:rPr>
              <a:t>User persona: Amantes de la sostenibilidad</a:t>
            </a:r>
          </a:p>
        </p:txBody>
      </p:sp>
      <p:sp>
        <p:nvSpPr>
          <p:cNvPr name="Freeform 7" id="7"/>
          <p:cNvSpPr/>
          <p:nvPr/>
        </p:nvSpPr>
        <p:spPr>
          <a:xfrm flipH="false" flipV="false" rot="0">
            <a:off x="4007832" y="2561945"/>
            <a:ext cx="9962693" cy="5575256"/>
          </a:xfrm>
          <a:custGeom>
            <a:avLst/>
            <a:gdLst/>
            <a:ahLst/>
            <a:cxnLst/>
            <a:rect r="r" b="b" t="t" l="l"/>
            <a:pathLst>
              <a:path h="5575256" w="9962693">
                <a:moveTo>
                  <a:pt x="0" y="0"/>
                </a:moveTo>
                <a:lnTo>
                  <a:pt x="9962692" y="0"/>
                </a:lnTo>
                <a:lnTo>
                  <a:pt x="9962692" y="5575255"/>
                </a:lnTo>
                <a:lnTo>
                  <a:pt x="0" y="5575255"/>
                </a:lnTo>
                <a:lnTo>
                  <a:pt x="0" y="0"/>
                </a:lnTo>
                <a:close/>
              </a:path>
            </a:pathLst>
          </a:custGeom>
          <a:blipFill>
            <a:blip r:embed="rId10"/>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172678"/>
            <a:ext cx="918025" cy="2576913"/>
          </a:xfrm>
          <a:custGeom>
            <a:avLst/>
            <a:gdLst/>
            <a:ahLst/>
            <a:cxnLst/>
            <a:rect r="r" b="b" t="t" l="l"/>
            <a:pathLst>
              <a:path h="2576913" w="918025">
                <a:moveTo>
                  <a:pt x="0" y="0"/>
                </a:moveTo>
                <a:lnTo>
                  <a:pt x="918025" y="0"/>
                </a:lnTo>
                <a:lnTo>
                  <a:pt x="918025" y="2576914"/>
                </a:lnTo>
                <a:lnTo>
                  <a:pt x="0" y="25769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58254" y="9161738"/>
            <a:ext cx="3904279" cy="2250523"/>
          </a:xfrm>
          <a:custGeom>
            <a:avLst/>
            <a:gdLst/>
            <a:ahLst/>
            <a:cxnLst/>
            <a:rect r="r" b="b" t="t" l="l"/>
            <a:pathLst>
              <a:path h="2250523" w="3904279">
                <a:moveTo>
                  <a:pt x="0" y="0"/>
                </a:moveTo>
                <a:lnTo>
                  <a:pt x="3904278" y="0"/>
                </a:lnTo>
                <a:lnTo>
                  <a:pt x="3904278" y="2250524"/>
                </a:lnTo>
                <a:lnTo>
                  <a:pt x="0" y="22505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8517" y="0"/>
            <a:ext cx="2100645" cy="2741802"/>
            <a:chOff x="0" y="0"/>
            <a:chExt cx="2800860" cy="3655736"/>
          </a:xfrm>
        </p:grpSpPr>
        <p:sp>
          <p:nvSpPr>
            <p:cNvPr name="Freeform 6" id="6"/>
            <p:cNvSpPr/>
            <p:nvPr/>
          </p:nvSpPr>
          <p:spPr>
            <a:xfrm flipH="false" flipV="false" rot="-413333">
              <a:off x="1431094" y="1428644"/>
              <a:ext cx="1271359" cy="1717397"/>
            </a:xfrm>
            <a:custGeom>
              <a:avLst/>
              <a:gdLst/>
              <a:ahLst/>
              <a:cxnLst/>
              <a:rect r="r" b="b" t="t" l="l"/>
              <a:pathLst>
                <a:path h="1717397" w="1271359">
                  <a:moveTo>
                    <a:pt x="0" y="0"/>
                  </a:moveTo>
                  <a:lnTo>
                    <a:pt x="1271359" y="0"/>
                  </a:lnTo>
                  <a:lnTo>
                    <a:pt x="1271359" y="1717397"/>
                  </a:lnTo>
                  <a:lnTo>
                    <a:pt x="0" y="17173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413333">
              <a:off x="80055" y="56984"/>
              <a:ext cx="1034265" cy="1397121"/>
            </a:xfrm>
            <a:custGeom>
              <a:avLst/>
              <a:gdLst/>
              <a:ahLst/>
              <a:cxnLst/>
              <a:rect r="r" b="b" t="t" l="l"/>
              <a:pathLst>
                <a:path h="1397121" w="1034265">
                  <a:moveTo>
                    <a:pt x="0" y="0"/>
                  </a:moveTo>
                  <a:lnTo>
                    <a:pt x="1034265" y="0"/>
                  </a:lnTo>
                  <a:lnTo>
                    <a:pt x="1034265" y="1397121"/>
                  </a:lnTo>
                  <a:lnTo>
                    <a:pt x="0" y="13971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95983">
              <a:off x="197097" y="2542420"/>
              <a:ext cx="800182" cy="1080914"/>
            </a:xfrm>
            <a:custGeom>
              <a:avLst/>
              <a:gdLst/>
              <a:ahLst/>
              <a:cxnLst/>
              <a:rect r="r" b="b" t="t" l="l"/>
              <a:pathLst>
                <a:path h="1080914" w="800182">
                  <a:moveTo>
                    <a:pt x="0" y="0"/>
                  </a:moveTo>
                  <a:lnTo>
                    <a:pt x="800181" y="0"/>
                  </a:lnTo>
                  <a:lnTo>
                    <a:pt x="800181" y="1080914"/>
                  </a:lnTo>
                  <a:lnTo>
                    <a:pt x="0" y="10809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9" id="9"/>
          <p:cNvSpPr/>
          <p:nvPr/>
        </p:nvSpPr>
        <p:spPr>
          <a:xfrm flipH="false" flipV="false" rot="0">
            <a:off x="1028700" y="3316612"/>
            <a:ext cx="7385088" cy="4653761"/>
          </a:xfrm>
          <a:custGeom>
            <a:avLst/>
            <a:gdLst/>
            <a:ahLst/>
            <a:cxnLst/>
            <a:rect r="r" b="b" t="t" l="l"/>
            <a:pathLst>
              <a:path h="4653761" w="7385088">
                <a:moveTo>
                  <a:pt x="0" y="0"/>
                </a:moveTo>
                <a:lnTo>
                  <a:pt x="7385088" y="0"/>
                </a:lnTo>
                <a:lnTo>
                  <a:pt x="7385088" y="4653761"/>
                </a:lnTo>
                <a:lnTo>
                  <a:pt x="0" y="4653761"/>
                </a:lnTo>
                <a:lnTo>
                  <a:pt x="0" y="0"/>
                </a:lnTo>
                <a:close/>
              </a:path>
            </a:pathLst>
          </a:custGeom>
          <a:blipFill>
            <a:blip r:embed="rId9"/>
            <a:stretch>
              <a:fillRect l="0" t="0" r="0" b="0"/>
            </a:stretch>
          </a:blipFill>
        </p:spPr>
      </p:sp>
      <p:sp>
        <p:nvSpPr>
          <p:cNvPr name="Freeform 10" id="10"/>
          <p:cNvSpPr/>
          <p:nvPr/>
        </p:nvSpPr>
        <p:spPr>
          <a:xfrm flipH="false" flipV="false" rot="0">
            <a:off x="9408493" y="3277808"/>
            <a:ext cx="7850807" cy="4692565"/>
          </a:xfrm>
          <a:custGeom>
            <a:avLst/>
            <a:gdLst/>
            <a:ahLst/>
            <a:cxnLst/>
            <a:rect r="r" b="b" t="t" l="l"/>
            <a:pathLst>
              <a:path h="4692565" w="7850807">
                <a:moveTo>
                  <a:pt x="0" y="0"/>
                </a:moveTo>
                <a:lnTo>
                  <a:pt x="7850807" y="0"/>
                </a:lnTo>
                <a:lnTo>
                  <a:pt x="7850807" y="4692565"/>
                </a:lnTo>
                <a:lnTo>
                  <a:pt x="0" y="4692565"/>
                </a:lnTo>
                <a:lnTo>
                  <a:pt x="0" y="0"/>
                </a:lnTo>
                <a:close/>
              </a:path>
            </a:pathLst>
          </a:custGeom>
          <a:blipFill>
            <a:blip r:embed="rId10"/>
            <a:stretch>
              <a:fillRect l="0" t="0" r="0" b="0"/>
            </a:stretch>
          </a:blipFill>
        </p:spPr>
      </p:sp>
      <p:sp>
        <p:nvSpPr>
          <p:cNvPr name="TextBox 11" id="11"/>
          <p:cNvSpPr txBox="true"/>
          <p:nvPr/>
        </p:nvSpPr>
        <p:spPr>
          <a:xfrm rot="0">
            <a:off x="3240221" y="-27347"/>
            <a:ext cx="11556128"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USER TASK MATRIX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3675980" y="402492"/>
            <a:ext cx="10894748" cy="9884508"/>
          </a:xfrm>
          <a:custGeom>
            <a:avLst/>
            <a:gdLst/>
            <a:ahLst/>
            <a:cxnLst/>
            <a:rect r="r" b="b" t="t" l="l"/>
            <a:pathLst>
              <a:path h="9884508" w="10894748">
                <a:moveTo>
                  <a:pt x="0" y="0"/>
                </a:moveTo>
                <a:lnTo>
                  <a:pt x="10894748" y="0"/>
                </a:lnTo>
                <a:lnTo>
                  <a:pt x="10894748" y="9884508"/>
                </a:lnTo>
                <a:lnTo>
                  <a:pt x="0" y="9884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27792">
            <a:off x="12562575" y="501587"/>
            <a:ext cx="3227462" cy="698305"/>
          </a:xfrm>
          <a:custGeom>
            <a:avLst/>
            <a:gdLst/>
            <a:ahLst/>
            <a:cxnLst/>
            <a:rect r="r" b="b" t="t" l="l"/>
            <a:pathLst>
              <a:path h="698305" w="3227462">
                <a:moveTo>
                  <a:pt x="0" y="0"/>
                </a:moveTo>
                <a:lnTo>
                  <a:pt x="3227462" y="0"/>
                </a:lnTo>
                <a:lnTo>
                  <a:pt x="3227462" y="698306"/>
                </a:lnTo>
                <a:lnTo>
                  <a:pt x="0" y="698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91697">
            <a:off x="504223" y="9426409"/>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2870" y="390292"/>
            <a:ext cx="5770919" cy="1206647"/>
          </a:xfrm>
          <a:custGeom>
            <a:avLst/>
            <a:gdLst/>
            <a:ahLst/>
            <a:cxnLst/>
            <a:rect r="r" b="b" t="t" l="l"/>
            <a:pathLst>
              <a:path h="1206647" w="5770919">
                <a:moveTo>
                  <a:pt x="0" y="0"/>
                </a:moveTo>
                <a:lnTo>
                  <a:pt x="5770919" y="0"/>
                </a:lnTo>
                <a:lnTo>
                  <a:pt x="5770919" y="1206646"/>
                </a:lnTo>
                <a:lnTo>
                  <a:pt x="0" y="12066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730412" y="603742"/>
            <a:ext cx="7442469" cy="703545"/>
          </a:xfrm>
          <a:prstGeom prst="rect">
            <a:avLst/>
          </a:prstGeom>
        </p:spPr>
        <p:txBody>
          <a:bodyPr anchor="t" rtlCol="false" tIns="0" lIns="0" bIns="0" rIns="0">
            <a:spAutoFit/>
          </a:bodyPr>
          <a:lstStyle/>
          <a:p>
            <a:pPr>
              <a:lnSpc>
                <a:spcPts val="5846"/>
              </a:lnSpc>
            </a:pPr>
            <a:r>
              <a:rPr lang="en-US" sz="4176">
                <a:solidFill>
                  <a:srgbClr val="FCFDFF"/>
                </a:solidFill>
                <a:latin typeface="Bogart Bold"/>
              </a:rPr>
              <a:t>Competidores</a:t>
            </a:r>
          </a:p>
        </p:txBody>
      </p:sp>
      <p:sp>
        <p:nvSpPr>
          <p:cNvPr name="TextBox 7" id="7"/>
          <p:cNvSpPr txBox="true"/>
          <p:nvPr/>
        </p:nvSpPr>
        <p:spPr>
          <a:xfrm rot="0">
            <a:off x="4538330" y="1549313"/>
            <a:ext cx="8382660" cy="8880562"/>
          </a:xfrm>
          <a:prstGeom prst="rect">
            <a:avLst/>
          </a:prstGeom>
        </p:spPr>
        <p:txBody>
          <a:bodyPr anchor="t" rtlCol="false" tIns="0" lIns="0" bIns="0" rIns="0">
            <a:spAutoFit/>
          </a:bodyPr>
          <a:lstStyle/>
          <a:p>
            <a:pPr algn="ctr">
              <a:lnSpc>
                <a:spcPts val="3336"/>
              </a:lnSpc>
            </a:pPr>
            <a:r>
              <a:rPr lang="en-US" sz="2383">
                <a:solidFill>
                  <a:srgbClr val="000000"/>
                </a:solidFill>
                <a:latin typeface="Canva Sans Bold"/>
              </a:rPr>
              <a:t>Los principales competidores tanto directos como indirectos de nuestra plataforma de trueque online serían los siguientes:</a:t>
            </a:r>
          </a:p>
          <a:p>
            <a:pPr algn="ctr">
              <a:lnSpc>
                <a:spcPts val="3336"/>
              </a:lnSpc>
            </a:pPr>
          </a:p>
          <a:p>
            <a:pPr algn="ctr">
              <a:lnSpc>
                <a:spcPts val="3336"/>
              </a:lnSpc>
            </a:pPr>
            <a:r>
              <a:rPr lang="en-US" sz="2383">
                <a:solidFill>
                  <a:srgbClr val="000000"/>
                </a:solidFill>
                <a:latin typeface="Canva Sans Bold"/>
              </a:rPr>
              <a:t>Facebook: En esta red social, existen grupos de trueque locales donde las personas pueden publicar productos que desean intercambiar. Aunque no son aplicaciones dedicadas, compiten directamente con Tu Trade.com en términos de facilitar intercambios de productos.</a:t>
            </a:r>
          </a:p>
          <a:p>
            <a:pPr algn="ctr">
              <a:lnSpc>
                <a:spcPts val="3336"/>
              </a:lnSpc>
            </a:pPr>
          </a:p>
          <a:p>
            <a:pPr algn="ctr">
              <a:lnSpc>
                <a:spcPts val="3336"/>
              </a:lnSpc>
            </a:pPr>
            <a:r>
              <a:rPr lang="en-US" sz="2383">
                <a:solidFill>
                  <a:srgbClr val="000000"/>
                </a:solidFill>
                <a:latin typeface="Canva Sans Bold"/>
              </a:rPr>
              <a:t>MercadoLibre: Permite a los usuarios comprar y vender productos en línea. Aunque no se centra en el trueque, puede considerarse competidor indirecto; ya que, ofrecen una alternativa para la compra y venta de productos.</a:t>
            </a:r>
          </a:p>
          <a:p>
            <a:pPr algn="ctr">
              <a:lnSpc>
                <a:spcPts val="3336"/>
              </a:lnSpc>
            </a:pPr>
          </a:p>
          <a:p>
            <a:pPr algn="ctr">
              <a:lnSpc>
                <a:spcPts val="3336"/>
              </a:lnSpc>
            </a:pPr>
            <a:r>
              <a:rPr lang="en-US" sz="2383">
                <a:solidFill>
                  <a:srgbClr val="000000"/>
                </a:solidFill>
                <a:latin typeface="Canva Sans Bold"/>
              </a:rPr>
              <a:t>Wallapop: Permite a los usuarios comprar y vender productos usados localmente. Aunque no se especializan en el trueque, ofrecen una alternativa para deshacerse de productos no deseados.</a:t>
            </a:r>
          </a:p>
          <a:p>
            <a:pPr algn="ctr">
              <a:lnSpc>
                <a:spcPts val="3336"/>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3675980" y="0"/>
            <a:ext cx="11338377" cy="10287000"/>
          </a:xfrm>
          <a:custGeom>
            <a:avLst/>
            <a:gdLst/>
            <a:ahLst/>
            <a:cxnLst/>
            <a:rect r="r" b="b" t="t" l="l"/>
            <a:pathLst>
              <a:path h="10287000" w="11338377">
                <a:moveTo>
                  <a:pt x="0" y="0"/>
                </a:moveTo>
                <a:lnTo>
                  <a:pt x="11338377" y="0"/>
                </a:lnTo>
                <a:lnTo>
                  <a:pt x="11338377"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27792">
            <a:off x="12370537" y="112948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91697">
            <a:off x="1805764" y="8432252"/>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9854" y="0"/>
            <a:ext cx="7132251" cy="1491289"/>
          </a:xfrm>
          <a:custGeom>
            <a:avLst/>
            <a:gdLst/>
            <a:ahLst/>
            <a:cxnLst/>
            <a:rect r="r" b="b" t="t" l="l"/>
            <a:pathLst>
              <a:path h="1491289" w="7132251">
                <a:moveTo>
                  <a:pt x="0" y="0"/>
                </a:moveTo>
                <a:lnTo>
                  <a:pt x="7132251" y="0"/>
                </a:lnTo>
                <a:lnTo>
                  <a:pt x="7132251" y="1491289"/>
                </a:lnTo>
                <a:lnTo>
                  <a:pt x="0" y="14912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07908" y="1478634"/>
            <a:ext cx="11481782" cy="8684050"/>
          </a:xfrm>
          <a:custGeom>
            <a:avLst/>
            <a:gdLst/>
            <a:ahLst/>
            <a:cxnLst/>
            <a:rect r="r" b="b" t="t" l="l"/>
            <a:pathLst>
              <a:path h="8684050" w="11481782">
                <a:moveTo>
                  <a:pt x="0" y="0"/>
                </a:moveTo>
                <a:lnTo>
                  <a:pt x="11481783" y="0"/>
                </a:lnTo>
                <a:lnTo>
                  <a:pt x="11481783" y="8684050"/>
                </a:lnTo>
                <a:lnTo>
                  <a:pt x="0" y="8684050"/>
                </a:lnTo>
                <a:lnTo>
                  <a:pt x="0" y="0"/>
                </a:lnTo>
                <a:close/>
              </a:path>
            </a:pathLst>
          </a:custGeom>
          <a:blipFill>
            <a:blip r:embed="rId10"/>
            <a:stretch>
              <a:fillRect l="0" t="0" r="0" b="0"/>
            </a:stretch>
          </a:blipFill>
        </p:spPr>
      </p:sp>
      <p:sp>
        <p:nvSpPr>
          <p:cNvPr name="TextBox 7" id="7"/>
          <p:cNvSpPr txBox="true"/>
          <p:nvPr/>
        </p:nvSpPr>
        <p:spPr>
          <a:xfrm rot="0">
            <a:off x="1419714" y="319124"/>
            <a:ext cx="5689041" cy="703545"/>
          </a:xfrm>
          <a:prstGeom prst="rect">
            <a:avLst/>
          </a:prstGeom>
        </p:spPr>
        <p:txBody>
          <a:bodyPr anchor="t" rtlCol="false" tIns="0" lIns="0" bIns="0" rIns="0">
            <a:spAutoFit/>
          </a:bodyPr>
          <a:lstStyle/>
          <a:p>
            <a:pPr>
              <a:lnSpc>
                <a:spcPts val="5846"/>
              </a:lnSpc>
            </a:pPr>
            <a:r>
              <a:rPr lang="en-US" sz="4176">
                <a:solidFill>
                  <a:srgbClr val="FCFDFF"/>
                </a:solidFill>
                <a:latin typeface="Bogart Bold"/>
              </a:rPr>
              <a:t>Analisis Competitivo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6529764" y="0"/>
            <a:ext cx="11338377" cy="10287000"/>
          </a:xfrm>
          <a:custGeom>
            <a:avLst/>
            <a:gdLst/>
            <a:ahLst/>
            <a:cxnLst/>
            <a:rect r="r" b="b" t="t" l="l"/>
            <a:pathLst>
              <a:path h="10287000" w="11338377">
                <a:moveTo>
                  <a:pt x="0" y="0"/>
                </a:moveTo>
                <a:lnTo>
                  <a:pt x="11338377" y="0"/>
                </a:lnTo>
                <a:lnTo>
                  <a:pt x="11338377"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27792">
            <a:off x="12370537" y="112948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91697">
            <a:off x="5452266" y="8950658"/>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9854" y="0"/>
            <a:ext cx="7132251" cy="1491289"/>
          </a:xfrm>
          <a:custGeom>
            <a:avLst/>
            <a:gdLst/>
            <a:ahLst/>
            <a:cxnLst/>
            <a:rect r="r" b="b" t="t" l="l"/>
            <a:pathLst>
              <a:path h="1491289" w="7132251">
                <a:moveTo>
                  <a:pt x="0" y="0"/>
                </a:moveTo>
                <a:lnTo>
                  <a:pt x="7132251" y="0"/>
                </a:lnTo>
                <a:lnTo>
                  <a:pt x="7132251" y="1491289"/>
                </a:lnTo>
                <a:lnTo>
                  <a:pt x="0" y="14912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242105" y="0"/>
            <a:ext cx="8743376" cy="9992430"/>
          </a:xfrm>
          <a:custGeom>
            <a:avLst/>
            <a:gdLst/>
            <a:ahLst/>
            <a:cxnLst/>
            <a:rect r="r" b="b" t="t" l="l"/>
            <a:pathLst>
              <a:path h="9992430" w="8743376">
                <a:moveTo>
                  <a:pt x="0" y="0"/>
                </a:moveTo>
                <a:lnTo>
                  <a:pt x="8743377" y="0"/>
                </a:lnTo>
                <a:lnTo>
                  <a:pt x="8743377" y="9992430"/>
                </a:lnTo>
                <a:lnTo>
                  <a:pt x="0" y="9992430"/>
                </a:lnTo>
                <a:lnTo>
                  <a:pt x="0" y="0"/>
                </a:lnTo>
                <a:close/>
              </a:path>
            </a:pathLst>
          </a:custGeom>
          <a:blipFill>
            <a:blip r:embed="rId10"/>
            <a:stretch>
              <a:fillRect l="0" t="0" r="0" b="0"/>
            </a:stretch>
          </a:blipFill>
        </p:spPr>
      </p:sp>
      <p:sp>
        <p:nvSpPr>
          <p:cNvPr name="TextBox 7" id="7"/>
          <p:cNvSpPr txBox="true"/>
          <p:nvPr/>
        </p:nvSpPr>
        <p:spPr>
          <a:xfrm rot="0">
            <a:off x="1419714" y="319124"/>
            <a:ext cx="5689041" cy="703545"/>
          </a:xfrm>
          <a:prstGeom prst="rect">
            <a:avLst/>
          </a:prstGeom>
        </p:spPr>
        <p:txBody>
          <a:bodyPr anchor="t" rtlCol="false" tIns="0" lIns="0" bIns="0" rIns="0">
            <a:spAutoFit/>
          </a:bodyPr>
          <a:lstStyle/>
          <a:p>
            <a:pPr>
              <a:lnSpc>
                <a:spcPts val="5846"/>
              </a:lnSpc>
            </a:pPr>
            <a:r>
              <a:rPr lang="en-US" sz="4176">
                <a:solidFill>
                  <a:srgbClr val="FCFDFF"/>
                </a:solidFill>
                <a:latin typeface="Bogart Bold"/>
              </a:rPr>
              <a:t>Analisis Competitivo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425886" y="3574824"/>
            <a:ext cx="3215008" cy="3361700"/>
          </a:xfrm>
          <a:custGeom>
            <a:avLst/>
            <a:gdLst/>
            <a:ahLst/>
            <a:cxnLst/>
            <a:rect r="r" b="b" t="t" l="l"/>
            <a:pathLst>
              <a:path h="3361700" w="3215008">
                <a:moveTo>
                  <a:pt x="0" y="0"/>
                </a:moveTo>
                <a:lnTo>
                  <a:pt x="3215007" y="0"/>
                </a:lnTo>
                <a:lnTo>
                  <a:pt x="3215007" y="3361700"/>
                </a:lnTo>
                <a:lnTo>
                  <a:pt x="0" y="3361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54371" y="3574824"/>
            <a:ext cx="3215008" cy="3361700"/>
          </a:xfrm>
          <a:custGeom>
            <a:avLst/>
            <a:gdLst/>
            <a:ahLst/>
            <a:cxnLst/>
            <a:rect r="r" b="b" t="t" l="l"/>
            <a:pathLst>
              <a:path h="3361700" w="3215008">
                <a:moveTo>
                  <a:pt x="0" y="0"/>
                </a:moveTo>
                <a:lnTo>
                  <a:pt x="3215008" y="0"/>
                </a:lnTo>
                <a:lnTo>
                  <a:pt x="3215008" y="3361700"/>
                </a:lnTo>
                <a:lnTo>
                  <a:pt x="0" y="3361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682857" y="3574824"/>
            <a:ext cx="3215008" cy="3361700"/>
          </a:xfrm>
          <a:custGeom>
            <a:avLst/>
            <a:gdLst/>
            <a:ahLst/>
            <a:cxnLst/>
            <a:rect r="r" b="b" t="t" l="l"/>
            <a:pathLst>
              <a:path h="3361700" w="3215008">
                <a:moveTo>
                  <a:pt x="0" y="0"/>
                </a:moveTo>
                <a:lnTo>
                  <a:pt x="3215007" y="0"/>
                </a:lnTo>
                <a:lnTo>
                  <a:pt x="3215007" y="3361700"/>
                </a:lnTo>
                <a:lnTo>
                  <a:pt x="0" y="3361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311342" y="3574824"/>
            <a:ext cx="3215008" cy="3361700"/>
          </a:xfrm>
          <a:custGeom>
            <a:avLst/>
            <a:gdLst/>
            <a:ahLst/>
            <a:cxnLst/>
            <a:rect r="r" b="b" t="t" l="l"/>
            <a:pathLst>
              <a:path h="3361700" w="3215008">
                <a:moveTo>
                  <a:pt x="0" y="0"/>
                </a:moveTo>
                <a:lnTo>
                  <a:pt x="3215007" y="0"/>
                </a:lnTo>
                <a:lnTo>
                  <a:pt x="3215007" y="3361700"/>
                </a:lnTo>
                <a:lnTo>
                  <a:pt x="0" y="3361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2944" y="541215"/>
            <a:ext cx="9278001" cy="2192982"/>
          </a:xfrm>
          <a:custGeom>
            <a:avLst/>
            <a:gdLst/>
            <a:ahLst/>
            <a:cxnLst/>
            <a:rect r="r" b="b" t="t" l="l"/>
            <a:pathLst>
              <a:path h="2192982" w="9278001">
                <a:moveTo>
                  <a:pt x="0" y="0"/>
                </a:moveTo>
                <a:lnTo>
                  <a:pt x="9278001" y="0"/>
                </a:lnTo>
                <a:lnTo>
                  <a:pt x="9278001" y="2192982"/>
                </a:lnTo>
                <a:lnTo>
                  <a:pt x="0" y="21929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5400000">
            <a:off x="14087251" y="6349025"/>
            <a:ext cx="2484969" cy="7081519"/>
          </a:xfrm>
          <a:custGeom>
            <a:avLst/>
            <a:gdLst/>
            <a:ahLst/>
            <a:cxnLst/>
            <a:rect r="r" b="b" t="t" l="l"/>
            <a:pathLst>
              <a:path h="7081519" w="2484969">
                <a:moveTo>
                  <a:pt x="2484969" y="0"/>
                </a:moveTo>
                <a:lnTo>
                  <a:pt x="0" y="0"/>
                </a:lnTo>
                <a:lnTo>
                  <a:pt x="0" y="7081519"/>
                </a:lnTo>
                <a:lnTo>
                  <a:pt x="2484969" y="7081519"/>
                </a:lnTo>
                <a:lnTo>
                  <a:pt x="248496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911781" y="3574824"/>
            <a:ext cx="3215008" cy="3361700"/>
          </a:xfrm>
          <a:custGeom>
            <a:avLst/>
            <a:gdLst/>
            <a:ahLst/>
            <a:cxnLst/>
            <a:rect r="r" b="b" t="t" l="l"/>
            <a:pathLst>
              <a:path h="3361700" w="3215008">
                <a:moveTo>
                  <a:pt x="0" y="0"/>
                </a:moveTo>
                <a:lnTo>
                  <a:pt x="3215007" y="0"/>
                </a:lnTo>
                <a:lnTo>
                  <a:pt x="3215007" y="3361700"/>
                </a:lnTo>
                <a:lnTo>
                  <a:pt x="0" y="3361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15304420" y="4090186"/>
            <a:ext cx="2548411" cy="2548401"/>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6208" t="0" r="-6208" b="0"/>
              </a:stretch>
            </a:blipFill>
          </p:spPr>
        </p:sp>
      </p:grpSp>
      <p:grpSp>
        <p:nvGrpSpPr>
          <p:cNvPr name="Group 11" id="11"/>
          <p:cNvGrpSpPr>
            <a:grpSpLocks noChangeAspect="true"/>
          </p:cNvGrpSpPr>
          <p:nvPr/>
        </p:nvGrpSpPr>
        <p:grpSpPr>
          <a:xfrm rot="0">
            <a:off x="11695934" y="4090186"/>
            <a:ext cx="2556459" cy="2556448"/>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38889" r="0" b="-38889"/>
              </a:stretch>
            </a:blipFill>
          </p:spPr>
        </p:sp>
      </p:grpSp>
      <p:grpSp>
        <p:nvGrpSpPr>
          <p:cNvPr name="Group 13" id="13"/>
          <p:cNvGrpSpPr>
            <a:grpSpLocks noChangeAspect="true"/>
          </p:cNvGrpSpPr>
          <p:nvPr/>
        </p:nvGrpSpPr>
        <p:grpSpPr>
          <a:xfrm rot="0">
            <a:off x="903694" y="4174077"/>
            <a:ext cx="2388677" cy="2388667"/>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14316" r="0" b="-14316"/>
              </a:stretch>
            </a:blipFill>
          </p:spPr>
        </p:sp>
      </p:grpSp>
      <p:grpSp>
        <p:nvGrpSpPr>
          <p:cNvPr name="Group 15" id="15"/>
          <p:cNvGrpSpPr>
            <a:grpSpLocks noChangeAspect="true"/>
          </p:cNvGrpSpPr>
          <p:nvPr/>
        </p:nvGrpSpPr>
        <p:grpSpPr>
          <a:xfrm rot="0">
            <a:off x="4417880" y="4060516"/>
            <a:ext cx="2607752" cy="2607742"/>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18461" r="0" b="-18461"/>
              </a:stretch>
            </a:blipFill>
          </p:spPr>
        </p:sp>
      </p:grpSp>
      <p:grpSp>
        <p:nvGrpSpPr>
          <p:cNvPr name="Group 17" id="17"/>
          <p:cNvGrpSpPr>
            <a:grpSpLocks noChangeAspect="true"/>
          </p:cNvGrpSpPr>
          <p:nvPr/>
        </p:nvGrpSpPr>
        <p:grpSpPr>
          <a:xfrm rot="0">
            <a:off x="8035878" y="4109909"/>
            <a:ext cx="2508965" cy="2508955"/>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0" t="0" r="0" b="0"/>
              </a:stretch>
            </a:blipFill>
          </p:spPr>
        </p:sp>
      </p:grpSp>
      <p:sp>
        <p:nvSpPr>
          <p:cNvPr name="TextBox 19" id="19"/>
          <p:cNvSpPr txBox="true"/>
          <p:nvPr/>
        </p:nvSpPr>
        <p:spPr>
          <a:xfrm rot="0">
            <a:off x="299665" y="866775"/>
            <a:ext cx="7831565" cy="1533525"/>
          </a:xfrm>
          <a:prstGeom prst="rect">
            <a:avLst/>
          </a:prstGeom>
        </p:spPr>
        <p:txBody>
          <a:bodyPr anchor="t" rtlCol="false" tIns="0" lIns="0" bIns="0" rIns="0">
            <a:spAutoFit/>
          </a:bodyPr>
          <a:lstStyle/>
          <a:p>
            <a:pPr algn="ctr">
              <a:lnSpc>
                <a:spcPts val="12599"/>
              </a:lnSpc>
            </a:pPr>
            <a:r>
              <a:rPr lang="en-US" sz="9000">
                <a:solidFill>
                  <a:srgbClr val="19120C"/>
                </a:solidFill>
                <a:latin typeface="Bogart"/>
              </a:rPr>
              <a:t>Integrantes</a:t>
            </a:r>
          </a:p>
        </p:txBody>
      </p:sp>
      <p:sp>
        <p:nvSpPr>
          <p:cNvPr name="TextBox 20" id="20"/>
          <p:cNvSpPr txBox="true"/>
          <p:nvPr/>
        </p:nvSpPr>
        <p:spPr>
          <a:xfrm rot="0">
            <a:off x="732244" y="6898424"/>
            <a:ext cx="2667093" cy="989770"/>
          </a:xfrm>
          <a:prstGeom prst="rect">
            <a:avLst/>
          </a:prstGeom>
        </p:spPr>
        <p:txBody>
          <a:bodyPr anchor="t" rtlCol="false" tIns="0" lIns="0" bIns="0" rIns="0">
            <a:spAutoFit/>
          </a:bodyPr>
          <a:lstStyle/>
          <a:p>
            <a:pPr algn="ctr">
              <a:lnSpc>
                <a:spcPts val="2670"/>
              </a:lnSpc>
            </a:pPr>
            <a:r>
              <a:rPr lang="en-US" sz="1907">
                <a:solidFill>
                  <a:srgbClr val="000000"/>
                </a:solidFill>
                <a:latin typeface="Bogart"/>
              </a:rPr>
              <a:t>Miguel Angel Reyes Constantino</a:t>
            </a:r>
          </a:p>
          <a:p>
            <a:pPr algn="ctr">
              <a:lnSpc>
                <a:spcPts val="2670"/>
              </a:lnSpc>
            </a:pPr>
            <a:r>
              <a:rPr lang="en-US" sz="1907">
                <a:solidFill>
                  <a:srgbClr val="000000"/>
                </a:solidFill>
                <a:latin typeface="Bogart"/>
              </a:rPr>
              <a:t>U202114465</a:t>
            </a:r>
          </a:p>
        </p:txBody>
      </p:sp>
      <p:sp>
        <p:nvSpPr>
          <p:cNvPr name="TextBox 21" id="21"/>
          <p:cNvSpPr txBox="true"/>
          <p:nvPr/>
        </p:nvSpPr>
        <p:spPr>
          <a:xfrm rot="0">
            <a:off x="4328329" y="6898424"/>
            <a:ext cx="2667093" cy="989770"/>
          </a:xfrm>
          <a:prstGeom prst="rect">
            <a:avLst/>
          </a:prstGeom>
        </p:spPr>
        <p:txBody>
          <a:bodyPr anchor="t" rtlCol="false" tIns="0" lIns="0" bIns="0" rIns="0">
            <a:spAutoFit/>
          </a:bodyPr>
          <a:lstStyle/>
          <a:p>
            <a:pPr algn="ctr">
              <a:lnSpc>
                <a:spcPts val="2670"/>
              </a:lnSpc>
            </a:pPr>
            <a:r>
              <a:rPr lang="en-US" sz="1907">
                <a:solidFill>
                  <a:srgbClr val="19120C"/>
                </a:solidFill>
                <a:latin typeface="Bogart"/>
              </a:rPr>
              <a:t>Jose Fabian Castro LujanRipoll </a:t>
            </a:r>
          </a:p>
          <a:p>
            <a:pPr algn="ctr">
              <a:lnSpc>
                <a:spcPts val="2670"/>
              </a:lnSpc>
            </a:pPr>
            <a:r>
              <a:rPr lang="en-US" sz="1907">
                <a:solidFill>
                  <a:srgbClr val="19120C"/>
                </a:solidFill>
                <a:latin typeface="Bogart"/>
              </a:rPr>
              <a:t>U202214604</a:t>
            </a:r>
          </a:p>
        </p:txBody>
      </p:sp>
      <p:sp>
        <p:nvSpPr>
          <p:cNvPr name="TextBox 22" id="22"/>
          <p:cNvSpPr txBox="true"/>
          <p:nvPr/>
        </p:nvSpPr>
        <p:spPr>
          <a:xfrm rot="0">
            <a:off x="7956814" y="6898424"/>
            <a:ext cx="2667093" cy="989770"/>
          </a:xfrm>
          <a:prstGeom prst="rect">
            <a:avLst/>
          </a:prstGeom>
        </p:spPr>
        <p:txBody>
          <a:bodyPr anchor="t" rtlCol="false" tIns="0" lIns="0" bIns="0" rIns="0">
            <a:spAutoFit/>
          </a:bodyPr>
          <a:lstStyle/>
          <a:p>
            <a:pPr algn="ctr">
              <a:lnSpc>
                <a:spcPts val="2670"/>
              </a:lnSpc>
            </a:pPr>
            <a:r>
              <a:rPr lang="en-US" sz="1907">
                <a:solidFill>
                  <a:srgbClr val="19120C"/>
                </a:solidFill>
                <a:latin typeface="Bogart"/>
              </a:rPr>
              <a:t>Henry Sebastian  Morales Montejo</a:t>
            </a:r>
          </a:p>
          <a:p>
            <a:pPr algn="ctr">
              <a:lnSpc>
                <a:spcPts val="2670"/>
              </a:lnSpc>
            </a:pPr>
            <a:r>
              <a:rPr lang="en-US" sz="1907">
                <a:solidFill>
                  <a:srgbClr val="19120C"/>
                </a:solidFill>
                <a:latin typeface="Bogart"/>
              </a:rPr>
              <a:t>U202217335</a:t>
            </a:r>
          </a:p>
        </p:txBody>
      </p:sp>
      <p:sp>
        <p:nvSpPr>
          <p:cNvPr name="TextBox 23" id="23"/>
          <p:cNvSpPr txBox="true"/>
          <p:nvPr/>
        </p:nvSpPr>
        <p:spPr>
          <a:xfrm rot="0">
            <a:off x="11585299" y="6898424"/>
            <a:ext cx="2667093" cy="989770"/>
          </a:xfrm>
          <a:prstGeom prst="rect">
            <a:avLst/>
          </a:prstGeom>
        </p:spPr>
        <p:txBody>
          <a:bodyPr anchor="t" rtlCol="false" tIns="0" lIns="0" bIns="0" rIns="0">
            <a:spAutoFit/>
          </a:bodyPr>
          <a:lstStyle/>
          <a:p>
            <a:pPr algn="ctr">
              <a:lnSpc>
                <a:spcPts val="2670"/>
              </a:lnSpc>
            </a:pPr>
            <a:r>
              <a:rPr lang="en-US" sz="1907">
                <a:solidFill>
                  <a:srgbClr val="19120C"/>
                </a:solidFill>
                <a:latin typeface="Bogart"/>
              </a:rPr>
              <a:t>Francesko Nelson Montesinos Valencia</a:t>
            </a:r>
          </a:p>
          <a:p>
            <a:pPr algn="ctr">
              <a:lnSpc>
                <a:spcPts val="2670"/>
              </a:lnSpc>
            </a:pPr>
            <a:r>
              <a:rPr lang="en-US" sz="1907">
                <a:solidFill>
                  <a:srgbClr val="19120C"/>
                </a:solidFill>
                <a:latin typeface="Bogart"/>
              </a:rPr>
              <a:t>U202219930</a:t>
            </a:r>
          </a:p>
        </p:txBody>
      </p:sp>
      <p:sp>
        <p:nvSpPr>
          <p:cNvPr name="TextBox 24" id="24"/>
          <p:cNvSpPr txBox="true"/>
          <p:nvPr/>
        </p:nvSpPr>
        <p:spPr>
          <a:xfrm rot="0">
            <a:off x="15185738" y="6898424"/>
            <a:ext cx="2667093" cy="656395"/>
          </a:xfrm>
          <a:prstGeom prst="rect">
            <a:avLst/>
          </a:prstGeom>
        </p:spPr>
        <p:txBody>
          <a:bodyPr anchor="t" rtlCol="false" tIns="0" lIns="0" bIns="0" rIns="0">
            <a:spAutoFit/>
          </a:bodyPr>
          <a:lstStyle/>
          <a:p>
            <a:pPr algn="ctr">
              <a:lnSpc>
                <a:spcPts val="2670"/>
              </a:lnSpc>
            </a:pPr>
            <a:r>
              <a:rPr lang="en-US" sz="1907">
                <a:solidFill>
                  <a:srgbClr val="19120C"/>
                </a:solidFill>
                <a:latin typeface="Bogart"/>
              </a:rPr>
              <a:t>Elias Yauri Paucar</a:t>
            </a:r>
          </a:p>
          <a:p>
            <a:pPr algn="ctr">
              <a:lnSpc>
                <a:spcPts val="2670"/>
              </a:lnSpc>
            </a:pPr>
            <a:r>
              <a:rPr lang="en-US" sz="1907">
                <a:solidFill>
                  <a:srgbClr val="19120C"/>
                </a:solidFill>
                <a:latin typeface="Bogart"/>
              </a:rPr>
              <a:t>U202211817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6541919" y="0"/>
            <a:ext cx="11338377" cy="10287000"/>
          </a:xfrm>
          <a:custGeom>
            <a:avLst/>
            <a:gdLst/>
            <a:ahLst/>
            <a:cxnLst/>
            <a:rect r="r" b="b" t="t" l="l"/>
            <a:pathLst>
              <a:path h="10287000" w="11338377">
                <a:moveTo>
                  <a:pt x="0" y="0"/>
                </a:moveTo>
                <a:lnTo>
                  <a:pt x="11338376" y="0"/>
                </a:lnTo>
                <a:lnTo>
                  <a:pt x="1133837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27792">
            <a:off x="15645569" y="170571"/>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91697">
            <a:off x="3723926" y="8950658"/>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9854" y="0"/>
            <a:ext cx="8825339" cy="1845298"/>
          </a:xfrm>
          <a:custGeom>
            <a:avLst/>
            <a:gdLst/>
            <a:ahLst/>
            <a:cxnLst/>
            <a:rect r="r" b="b" t="t" l="l"/>
            <a:pathLst>
              <a:path h="1845298" w="8825339">
                <a:moveTo>
                  <a:pt x="0" y="0"/>
                </a:moveTo>
                <a:lnTo>
                  <a:pt x="8825340" y="0"/>
                </a:lnTo>
                <a:lnTo>
                  <a:pt x="8825340" y="1845298"/>
                </a:lnTo>
                <a:lnTo>
                  <a:pt x="0" y="184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937261" y="166064"/>
            <a:ext cx="6443797" cy="1436970"/>
          </a:xfrm>
          <a:prstGeom prst="rect">
            <a:avLst/>
          </a:prstGeom>
        </p:spPr>
        <p:txBody>
          <a:bodyPr anchor="t" rtlCol="false" tIns="0" lIns="0" bIns="0" rIns="0">
            <a:spAutoFit/>
          </a:bodyPr>
          <a:lstStyle/>
          <a:p>
            <a:pPr>
              <a:lnSpc>
                <a:spcPts val="5846"/>
              </a:lnSpc>
            </a:pPr>
            <a:r>
              <a:rPr lang="en-US" sz="4176">
                <a:solidFill>
                  <a:srgbClr val="FCFDFF"/>
                </a:solidFill>
                <a:latin typeface="Bogart Bold"/>
              </a:rPr>
              <a:t>Estrategias y tacticas frente a competidores</a:t>
            </a:r>
          </a:p>
        </p:txBody>
      </p:sp>
      <p:sp>
        <p:nvSpPr>
          <p:cNvPr name="TextBox 7" id="7"/>
          <p:cNvSpPr txBox="true"/>
          <p:nvPr/>
        </p:nvSpPr>
        <p:spPr>
          <a:xfrm rot="0">
            <a:off x="6745890" y="1910228"/>
            <a:ext cx="10513410" cy="7477262"/>
          </a:xfrm>
          <a:prstGeom prst="rect">
            <a:avLst/>
          </a:prstGeom>
        </p:spPr>
        <p:txBody>
          <a:bodyPr anchor="t" rtlCol="false" tIns="0" lIns="0" bIns="0" rIns="0">
            <a:spAutoFit/>
          </a:bodyPr>
          <a:lstStyle/>
          <a:p>
            <a:pPr algn="ctr">
              <a:lnSpc>
                <a:spcPts val="3691"/>
              </a:lnSpc>
            </a:pPr>
            <a:r>
              <a:rPr lang="en-US" sz="2637">
                <a:solidFill>
                  <a:srgbClr val="000000"/>
                </a:solidFill>
                <a:latin typeface="Canva Sans Bold"/>
              </a:rPr>
              <a:t>Establecerse como la opción más conveniente y de confianza para el trueque online.</a:t>
            </a:r>
          </a:p>
          <a:p>
            <a:pPr algn="ctr">
              <a:lnSpc>
                <a:spcPts val="3691"/>
              </a:lnSpc>
            </a:pPr>
            <a:r>
              <a:rPr lang="en-US" sz="2637">
                <a:solidFill>
                  <a:srgbClr val="000000"/>
                </a:solidFill>
                <a:latin typeface="Canva Sans Bold"/>
              </a:rPr>
              <a:t>Lanzar campañas de marketing que destaquen la opción premium de enviar productos a las oficinas de TuTrade para que el equipo lo gestione. Promover testimonios y casos de éxito de usuarios que han utilizado la opción premium, resaltando la facilidad y seguridad del proceso. Ofrecer garantías de satisfacción para aquellos que utilicen la opción premium.</a:t>
            </a:r>
          </a:p>
          <a:p>
            <a:pPr algn="ctr">
              <a:lnSpc>
                <a:spcPts val="3691"/>
              </a:lnSpc>
            </a:pPr>
          </a:p>
          <a:p>
            <a:pPr algn="ctr">
              <a:lnSpc>
                <a:spcPts val="3691"/>
              </a:lnSpc>
            </a:pPr>
            <a:r>
              <a:rPr lang="en-US" sz="2637">
                <a:solidFill>
                  <a:srgbClr val="000000"/>
                </a:solidFill>
                <a:latin typeface="Canva Sans Bold"/>
              </a:rPr>
              <a:t>Expansión rápida en mercados donde el trueque online está en crecimiento.</a:t>
            </a:r>
          </a:p>
          <a:p>
            <a:pPr algn="ctr">
              <a:lnSpc>
                <a:spcPts val="3691"/>
              </a:lnSpc>
            </a:pPr>
            <a:r>
              <a:rPr lang="en-US" sz="2637">
                <a:solidFill>
                  <a:srgbClr val="000000"/>
                </a:solidFill>
                <a:latin typeface="Canva Sans Bold"/>
              </a:rPr>
              <a:t>Investigar y entrar en mercados emergentes donde plataformas como Facebook Marketplace y OLX no tienen tanta presencia.</a:t>
            </a:r>
          </a:p>
          <a:p>
            <a:pPr algn="ctr">
              <a:lnSpc>
                <a:spcPts val="3691"/>
              </a:lnSpc>
            </a:pPr>
            <a:r>
              <a:rPr lang="en-US" sz="2637">
                <a:solidFill>
                  <a:srgbClr val="000000"/>
                </a:solidFill>
                <a:latin typeface="Canva Sans Bold"/>
              </a:rPr>
              <a:t>Establecer alianzas con influencers o líderes de opinión locales para promover TuTrade en nuevos mercados.</a:t>
            </a:r>
          </a:p>
          <a:p>
            <a:pPr algn="ctr">
              <a:lnSpc>
                <a:spcPts val="3691"/>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1727792">
            <a:off x="15645569" y="170571"/>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854" y="0"/>
            <a:ext cx="8825339" cy="1845298"/>
          </a:xfrm>
          <a:custGeom>
            <a:avLst/>
            <a:gdLst/>
            <a:ahLst/>
            <a:cxnLst/>
            <a:rect r="r" b="b" t="t" l="l"/>
            <a:pathLst>
              <a:path h="1845298" w="8825339">
                <a:moveTo>
                  <a:pt x="0" y="0"/>
                </a:moveTo>
                <a:lnTo>
                  <a:pt x="8825340" y="0"/>
                </a:lnTo>
                <a:lnTo>
                  <a:pt x="8825340" y="1845298"/>
                </a:lnTo>
                <a:lnTo>
                  <a:pt x="0" y="184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5408" y="2420532"/>
            <a:ext cx="17377184" cy="6837768"/>
          </a:xfrm>
          <a:custGeom>
            <a:avLst/>
            <a:gdLst/>
            <a:ahLst/>
            <a:cxnLst/>
            <a:rect r="r" b="b" t="t" l="l"/>
            <a:pathLst>
              <a:path h="6837768" w="17377184">
                <a:moveTo>
                  <a:pt x="0" y="0"/>
                </a:moveTo>
                <a:lnTo>
                  <a:pt x="17377184" y="0"/>
                </a:lnTo>
                <a:lnTo>
                  <a:pt x="17377184" y="6837768"/>
                </a:lnTo>
                <a:lnTo>
                  <a:pt x="0" y="6837768"/>
                </a:lnTo>
                <a:lnTo>
                  <a:pt x="0" y="0"/>
                </a:lnTo>
                <a:close/>
              </a:path>
            </a:pathLst>
          </a:custGeom>
          <a:blipFill>
            <a:blip r:embed="rId6"/>
            <a:stretch>
              <a:fillRect l="0" t="0" r="0" b="0"/>
            </a:stretch>
          </a:blipFill>
        </p:spPr>
      </p:sp>
      <p:sp>
        <p:nvSpPr>
          <p:cNvPr name="TextBox 5" id="5"/>
          <p:cNvSpPr txBox="true"/>
          <p:nvPr/>
        </p:nvSpPr>
        <p:spPr>
          <a:xfrm rot="0">
            <a:off x="1984020" y="443524"/>
            <a:ext cx="6443797" cy="703545"/>
          </a:xfrm>
          <a:prstGeom prst="rect">
            <a:avLst/>
          </a:prstGeom>
        </p:spPr>
        <p:txBody>
          <a:bodyPr anchor="t" rtlCol="false" tIns="0" lIns="0" bIns="0" rIns="0">
            <a:spAutoFit/>
          </a:bodyPr>
          <a:lstStyle/>
          <a:p>
            <a:pPr>
              <a:lnSpc>
                <a:spcPts val="5846"/>
              </a:lnSpc>
            </a:pPr>
            <a:r>
              <a:rPr lang="en-US" sz="4176">
                <a:solidFill>
                  <a:srgbClr val="FCFDFF"/>
                </a:solidFill>
                <a:latin typeface="Bogart Bold"/>
              </a:rPr>
              <a:t>User Journey Mapping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291697">
            <a:off x="2905503" y="3495760"/>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3942" y="237467"/>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68406" y="1164413"/>
            <a:ext cx="14185398" cy="9186327"/>
          </a:xfrm>
          <a:custGeom>
            <a:avLst/>
            <a:gdLst/>
            <a:ahLst/>
            <a:cxnLst/>
            <a:rect r="r" b="b" t="t" l="l"/>
            <a:pathLst>
              <a:path h="9186327" w="14185398">
                <a:moveTo>
                  <a:pt x="0" y="0"/>
                </a:moveTo>
                <a:lnTo>
                  <a:pt x="14185398" y="0"/>
                </a:lnTo>
                <a:lnTo>
                  <a:pt x="14185398" y="9186327"/>
                </a:lnTo>
                <a:lnTo>
                  <a:pt x="0" y="9186327"/>
                </a:lnTo>
                <a:lnTo>
                  <a:pt x="0" y="0"/>
                </a:lnTo>
                <a:close/>
              </a:path>
            </a:pathLst>
          </a:custGeom>
          <a:blipFill>
            <a:blip r:embed="rId6"/>
            <a:stretch>
              <a:fillRect l="0" t="0" r="0" b="0"/>
            </a:stretch>
          </a:blipFill>
        </p:spPr>
      </p:sp>
      <p:sp>
        <p:nvSpPr>
          <p:cNvPr name="Freeform 5" id="5"/>
          <p:cNvSpPr/>
          <p:nvPr/>
        </p:nvSpPr>
        <p:spPr>
          <a:xfrm flipH="false" flipV="false" rot="1727792">
            <a:off x="14063212" y="1359526"/>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118636" y="460867"/>
            <a:ext cx="7442469" cy="703545"/>
          </a:xfrm>
          <a:prstGeom prst="rect">
            <a:avLst/>
          </a:prstGeom>
        </p:spPr>
        <p:txBody>
          <a:bodyPr anchor="t" rtlCol="false" tIns="0" lIns="0" bIns="0" rIns="0">
            <a:spAutoFit/>
          </a:bodyPr>
          <a:lstStyle/>
          <a:p>
            <a:pPr>
              <a:lnSpc>
                <a:spcPts val="5846"/>
              </a:lnSpc>
            </a:pPr>
            <a:r>
              <a:rPr lang="en-US" sz="4176">
                <a:solidFill>
                  <a:srgbClr val="FCFDFF"/>
                </a:solidFill>
                <a:latin typeface="Bogart Bold"/>
              </a:rPr>
              <a:t>Empathy Mapping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23942" y="237467"/>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72726" y="1467032"/>
            <a:ext cx="13942548" cy="8346298"/>
          </a:xfrm>
          <a:custGeom>
            <a:avLst/>
            <a:gdLst/>
            <a:ahLst/>
            <a:cxnLst/>
            <a:rect r="r" b="b" t="t" l="l"/>
            <a:pathLst>
              <a:path h="8346298" w="13942548">
                <a:moveTo>
                  <a:pt x="0" y="0"/>
                </a:moveTo>
                <a:lnTo>
                  <a:pt x="13942548" y="0"/>
                </a:lnTo>
                <a:lnTo>
                  <a:pt x="13942548" y="8346298"/>
                </a:lnTo>
                <a:lnTo>
                  <a:pt x="0" y="8346298"/>
                </a:lnTo>
                <a:lnTo>
                  <a:pt x="0" y="0"/>
                </a:lnTo>
                <a:close/>
              </a:path>
            </a:pathLst>
          </a:custGeom>
          <a:blipFill>
            <a:blip r:embed="rId4"/>
            <a:stretch>
              <a:fillRect l="0" t="0" r="0" b="0"/>
            </a:stretch>
          </a:blipFill>
        </p:spPr>
      </p:sp>
      <p:sp>
        <p:nvSpPr>
          <p:cNvPr name="Freeform 4" id="4"/>
          <p:cNvSpPr/>
          <p:nvPr/>
        </p:nvSpPr>
        <p:spPr>
          <a:xfrm flipH="false" flipV="false" rot="124297">
            <a:off x="13240529" y="7629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727792">
            <a:off x="1252029" y="8909147"/>
            <a:ext cx="3227462" cy="698305"/>
          </a:xfrm>
          <a:custGeom>
            <a:avLst/>
            <a:gdLst/>
            <a:ahLst/>
            <a:cxnLst/>
            <a:rect r="r" b="b" t="t" l="l"/>
            <a:pathLst>
              <a:path h="698305" w="3227462">
                <a:moveTo>
                  <a:pt x="0" y="0"/>
                </a:moveTo>
                <a:lnTo>
                  <a:pt x="3227462" y="0"/>
                </a:lnTo>
                <a:lnTo>
                  <a:pt x="3227462" y="698306"/>
                </a:lnTo>
                <a:lnTo>
                  <a:pt x="0" y="6983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01531" y="590502"/>
            <a:ext cx="6436868" cy="609256"/>
          </a:xfrm>
          <a:prstGeom prst="rect">
            <a:avLst/>
          </a:prstGeom>
        </p:spPr>
        <p:txBody>
          <a:bodyPr anchor="t" rtlCol="false" tIns="0" lIns="0" bIns="0" rIns="0">
            <a:spAutoFit/>
          </a:bodyPr>
          <a:lstStyle/>
          <a:p>
            <a:pPr>
              <a:lnSpc>
                <a:spcPts val="5056"/>
              </a:lnSpc>
            </a:pPr>
            <a:r>
              <a:rPr lang="en-US" sz="3612">
                <a:solidFill>
                  <a:srgbClr val="FCFDFF"/>
                </a:solidFill>
                <a:latin typeface="Bogart Bold"/>
              </a:rPr>
              <a:t>As-is Scenario Mapping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0" y="4454549"/>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26615" y="317336"/>
            <a:ext cx="11054677" cy="9449432"/>
          </a:xfrm>
          <a:custGeom>
            <a:avLst/>
            <a:gdLst/>
            <a:ahLst/>
            <a:cxnLst/>
            <a:rect r="r" b="b" t="t" l="l"/>
            <a:pathLst>
              <a:path h="9449432" w="11054677">
                <a:moveTo>
                  <a:pt x="0" y="0"/>
                </a:moveTo>
                <a:lnTo>
                  <a:pt x="11054677" y="0"/>
                </a:lnTo>
                <a:lnTo>
                  <a:pt x="11054677" y="9449431"/>
                </a:lnTo>
                <a:lnTo>
                  <a:pt x="0" y="9449431"/>
                </a:lnTo>
                <a:lnTo>
                  <a:pt x="0" y="0"/>
                </a:lnTo>
                <a:close/>
              </a:path>
            </a:pathLst>
          </a:custGeom>
          <a:blipFill>
            <a:blip r:embed="rId4"/>
            <a:stretch>
              <a:fillRect l="0" t="0" r="0" b="0"/>
            </a:stretch>
          </a:blipFill>
        </p:spPr>
      </p:sp>
      <p:sp>
        <p:nvSpPr>
          <p:cNvPr name="Freeform 4" id="4"/>
          <p:cNvSpPr/>
          <p:nvPr/>
        </p:nvSpPr>
        <p:spPr>
          <a:xfrm flipH="false" flipV="false" rot="593016">
            <a:off x="14157413" y="309556"/>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34227" y="4470448"/>
            <a:ext cx="5502005" cy="1826108"/>
          </a:xfrm>
          <a:prstGeom prst="rect">
            <a:avLst/>
          </a:prstGeom>
        </p:spPr>
        <p:txBody>
          <a:bodyPr anchor="t" rtlCol="false" tIns="0" lIns="0" bIns="0" rIns="0">
            <a:spAutoFit/>
          </a:bodyPr>
          <a:lstStyle/>
          <a:p>
            <a:pPr>
              <a:lnSpc>
                <a:spcPts val="4912"/>
              </a:lnSpc>
            </a:pPr>
            <a:r>
              <a:rPr lang="en-US" sz="3508">
                <a:solidFill>
                  <a:srgbClr val="FCFDFF"/>
                </a:solidFill>
                <a:latin typeface="Bogart Bold"/>
              </a:rPr>
              <a:t>To-Be Scenario Mapping</a:t>
            </a:r>
          </a:p>
          <a:p>
            <a:pPr>
              <a:lnSpc>
                <a:spcPts val="4912"/>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015182" y="293094"/>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3016">
            <a:off x="13969882" y="727432"/>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17337" y="2842503"/>
            <a:ext cx="7915961" cy="2502172"/>
          </a:xfrm>
          <a:custGeom>
            <a:avLst/>
            <a:gdLst/>
            <a:ahLst/>
            <a:cxnLst/>
            <a:rect r="r" b="b" t="t" l="l"/>
            <a:pathLst>
              <a:path h="2502172" w="7915961">
                <a:moveTo>
                  <a:pt x="0" y="0"/>
                </a:moveTo>
                <a:lnTo>
                  <a:pt x="7915961" y="0"/>
                </a:lnTo>
                <a:lnTo>
                  <a:pt x="7915961" y="2502172"/>
                </a:lnTo>
                <a:lnTo>
                  <a:pt x="0" y="2502172"/>
                </a:lnTo>
                <a:lnTo>
                  <a:pt x="0" y="0"/>
                </a:lnTo>
                <a:close/>
              </a:path>
            </a:pathLst>
          </a:custGeom>
          <a:blipFill>
            <a:blip r:embed="rId6"/>
            <a:stretch>
              <a:fillRect l="0" t="0" r="0" b="0"/>
            </a:stretch>
          </a:blipFill>
        </p:spPr>
      </p:sp>
      <p:sp>
        <p:nvSpPr>
          <p:cNvPr name="Freeform 5" id="5"/>
          <p:cNvSpPr/>
          <p:nvPr/>
        </p:nvSpPr>
        <p:spPr>
          <a:xfrm flipH="false" flipV="false" rot="0">
            <a:off x="4326955" y="7022914"/>
            <a:ext cx="7915961" cy="2464113"/>
          </a:xfrm>
          <a:custGeom>
            <a:avLst/>
            <a:gdLst/>
            <a:ahLst/>
            <a:cxnLst/>
            <a:rect r="r" b="b" t="t" l="l"/>
            <a:pathLst>
              <a:path h="2464113" w="7915961">
                <a:moveTo>
                  <a:pt x="0" y="0"/>
                </a:moveTo>
                <a:lnTo>
                  <a:pt x="7915961" y="0"/>
                </a:lnTo>
                <a:lnTo>
                  <a:pt x="7915961" y="2464113"/>
                </a:lnTo>
                <a:lnTo>
                  <a:pt x="0" y="2464113"/>
                </a:lnTo>
                <a:lnTo>
                  <a:pt x="0" y="0"/>
                </a:lnTo>
                <a:close/>
              </a:path>
            </a:pathLst>
          </a:custGeom>
          <a:blipFill>
            <a:blip r:embed="rId7"/>
            <a:stretch>
              <a:fillRect l="0" t="0" r="0" b="0"/>
            </a:stretch>
          </a:blipFill>
        </p:spPr>
      </p:sp>
      <p:sp>
        <p:nvSpPr>
          <p:cNvPr name="Freeform 6" id="6"/>
          <p:cNvSpPr/>
          <p:nvPr/>
        </p:nvSpPr>
        <p:spPr>
          <a:xfrm flipH="false" flipV="false" rot="0">
            <a:off x="9913569" y="2444907"/>
            <a:ext cx="6553645" cy="3349283"/>
          </a:xfrm>
          <a:custGeom>
            <a:avLst/>
            <a:gdLst/>
            <a:ahLst/>
            <a:cxnLst/>
            <a:rect r="r" b="b" t="t" l="l"/>
            <a:pathLst>
              <a:path h="3349283" w="6553645">
                <a:moveTo>
                  <a:pt x="0" y="0"/>
                </a:moveTo>
                <a:lnTo>
                  <a:pt x="6553645" y="0"/>
                </a:lnTo>
                <a:lnTo>
                  <a:pt x="6553645" y="3349282"/>
                </a:lnTo>
                <a:lnTo>
                  <a:pt x="0" y="3349282"/>
                </a:lnTo>
                <a:lnTo>
                  <a:pt x="0" y="0"/>
                </a:lnTo>
                <a:close/>
              </a:path>
            </a:pathLst>
          </a:custGeom>
          <a:blipFill>
            <a:blip r:embed="rId8"/>
            <a:stretch>
              <a:fillRect l="0" t="0" r="0" b="0"/>
            </a:stretch>
          </a:blipFill>
        </p:spPr>
      </p:sp>
      <p:sp>
        <p:nvSpPr>
          <p:cNvPr name="TextBox 7" id="7"/>
          <p:cNvSpPr txBox="true"/>
          <p:nvPr/>
        </p:nvSpPr>
        <p:spPr>
          <a:xfrm rot="0">
            <a:off x="6549409" y="570526"/>
            <a:ext cx="5502005" cy="593738"/>
          </a:xfrm>
          <a:prstGeom prst="rect">
            <a:avLst/>
          </a:prstGeom>
        </p:spPr>
        <p:txBody>
          <a:bodyPr anchor="t" rtlCol="false" tIns="0" lIns="0" bIns="0" rIns="0">
            <a:spAutoFit/>
          </a:bodyPr>
          <a:lstStyle/>
          <a:p>
            <a:pPr>
              <a:lnSpc>
                <a:spcPts val="4912"/>
              </a:lnSpc>
            </a:pPr>
            <a:r>
              <a:rPr lang="en-US" sz="3508">
                <a:solidFill>
                  <a:srgbClr val="FCFDFF"/>
                </a:solidFill>
                <a:latin typeface="Bogart Bold"/>
              </a:rPr>
              <a:t>User Story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015182" y="293094"/>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3016">
            <a:off x="13969882" y="727432"/>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2834638"/>
            <a:ext cx="17923450" cy="5384939"/>
          </a:xfrm>
          <a:custGeom>
            <a:avLst/>
            <a:gdLst/>
            <a:ahLst/>
            <a:cxnLst/>
            <a:rect r="r" b="b" t="t" l="l"/>
            <a:pathLst>
              <a:path h="5384939" w="17923450">
                <a:moveTo>
                  <a:pt x="0" y="0"/>
                </a:moveTo>
                <a:lnTo>
                  <a:pt x="17923450" y="0"/>
                </a:lnTo>
                <a:lnTo>
                  <a:pt x="17923450" y="5384939"/>
                </a:lnTo>
                <a:lnTo>
                  <a:pt x="0" y="5384939"/>
                </a:lnTo>
                <a:lnTo>
                  <a:pt x="0" y="0"/>
                </a:lnTo>
                <a:close/>
              </a:path>
            </a:pathLst>
          </a:custGeom>
          <a:blipFill>
            <a:blip r:embed="rId6"/>
            <a:stretch>
              <a:fillRect l="0" t="0" r="0" b="0"/>
            </a:stretch>
          </a:blipFill>
        </p:spPr>
      </p:sp>
      <p:sp>
        <p:nvSpPr>
          <p:cNvPr name="TextBox 5" id="5"/>
          <p:cNvSpPr txBox="true"/>
          <p:nvPr/>
        </p:nvSpPr>
        <p:spPr>
          <a:xfrm rot="0">
            <a:off x="6549409" y="570526"/>
            <a:ext cx="5502005" cy="593738"/>
          </a:xfrm>
          <a:prstGeom prst="rect">
            <a:avLst/>
          </a:prstGeom>
        </p:spPr>
        <p:txBody>
          <a:bodyPr anchor="t" rtlCol="false" tIns="0" lIns="0" bIns="0" rIns="0">
            <a:spAutoFit/>
          </a:bodyPr>
          <a:lstStyle/>
          <a:p>
            <a:pPr>
              <a:lnSpc>
                <a:spcPts val="4912"/>
              </a:lnSpc>
            </a:pPr>
            <a:r>
              <a:rPr lang="en-US" sz="3508">
                <a:solidFill>
                  <a:srgbClr val="FCFDFF"/>
                </a:solidFill>
                <a:latin typeface="Bogart Bold"/>
              </a:rPr>
              <a:t>Impact Mapping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0" y="1164264"/>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3016">
            <a:off x="13969882" y="727432"/>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99936" y="514350"/>
            <a:ext cx="5685524" cy="9258300"/>
          </a:xfrm>
          <a:custGeom>
            <a:avLst/>
            <a:gdLst/>
            <a:ahLst/>
            <a:cxnLst/>
            <a:rect r="r" b="b" t="t" l="l"/>
            <a:pathLst>
              <a:path h="9258300" w="5685524">
                <a:moveTo>
                  <a:pt x="0" y="0"/>
                </a:moveTo>
                <a:lnTo>
                  <a:pt x="5685523" y="0"/>
                </a:lnTo>
                <a:lnTo>
                  <a:pt x="5685523" y="9258300"/>
                </a:lnTo>
                <a:lnTo>
                  <a:pt x="0" y="9258300"/>
                </a:lnTo>
                <a:lnTo>
                  <a:pt x="0" y="0"/>
                </a:lnTo>
                <a:close/>
              </a:path>
            </a:pathLst>
          </a:custGeom>
          <a:blipFill>
            <a:blip r:embed="rId6"/>
            <a:stretch>
              <a:fillRect l="0" t="0" r="0" b="0"/>
            </a:stretch>
          </a:blipFill>
        </p:spPr>
      </p:sp>
      <p:sp>
        <p:nvSpPr>
          <p:cNvPr name="TextBox 5" id="5"/>
          <p:cNvSpPr txBox="true"/>
          <p:nvPr/>
        </p:nvSpPr>
        <p:spPr>
          <a:xfrm rot="0">
            <a:off x="1300432" y="1299975"/>
            <a:ext cx="5943618" cy="1209923"/>
          </a:xfrm>
          <a:prstGeom prst="rect">
            <a:avLst/>
          </a:prstGeom>
        </p:spPr>
        <p:txBody>
          <a:bodyPr anchor="t" rtlCol="false" tIns="0" lIns="0" bIns="0" rIns="0">
            <a:spAutoFit/>
          </a:bodyPr>
          <a:lstStyle/>
          <a:p>
            <a:pPr>
              <a:lnSpc>
                <a:spcPts val="4912"/>
              </a:lnSpc>
            </a:pPr>
            <a:r>
              <a:rPr lang="en-US" sz="3508">
                <a:solidFill>
                  <a:srgbClr val="FCFDFF"/>
                </a:solidFill>
                <a:latin typeface="Bogart Bold"/>
              </a:rPr>
              <a:t> Android Mobile Style Guidelines.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0" y="1164264"/>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3016">
            <a:off x="13969882" y="727432"/>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543682" y="292107"/>
            <a:ext cx="10475754" cy="4063727"/>
          </a:xfrm>
          <a:custGeom>
            <a:avLst/>
            <a:gdLst/>
            <a:ahLst/>
            <a:cxnLst/>
            <a:rect r="r" b="b" t="t" l="l"/>
            <a:pathLst>
              <a:path h="4063727" w="10475754">
                <a:moveTo>
                  <a:pt x="0" y="0"/>
                </a:moveTo>
                <a:lnTo>
                  <a:pt x="10475754" y="0"/>
                </a:lnTo>
                <a:lnTo>
                  <a:pt x="10475754" y="4063727"/>
                </a:lnTo>
                <a:lnTo>
                  <a:pt x="0" y="4063727"/>
                </a:lnTo>
                <a:lnTo>
                  <a:pt x="0" y="0"/>
                </a:lnTo>
                <a:close/>
              </a:path>
            </a:pathLst>
          </a:custGeom>
          <a:blipFill>
            <a:blip r:embed="rId6"/>
            <a:stretch>
              <a:fillRect l="0" t="0" r="0" b="0"/>
            </a:stretch>
          </a:blipFill>
        </p:spPr>
      </p:sp>
      <p:sp>
        <p:nvSpPr>
          <p:cNvPr name="Freeform 5" id="5"/>
          <p:cNvSpPr/>
          <p:nvPr/>
        </p:nvSpPr>
        <p:spPr>
          <a:xfrm flipH="false" flipV="false" rot="0">
            <a:off x="7543682" y="4355834"/>
            <a:ext cx="10475754" cy="5750735"/>
          </a:xfrm>
          <a:custGeom>
            <a:avLst/>
            <a:gdLst/>
            <a:ahLst/>
            <a:cxnLst/>
            <a:rect r="r" b="b" t="t" l="l"/>
            <a:pathLst>
              <a:path h="5750735" w="10475754">
                <a:moveTo>
                  <a:pt x="0" y="0"/>
                </a:moveTo>
                <a:lnTo>
                  <a:pt x="10475754" y="0"/>
                </a:lnTo>
                <a:lnTo>
                  <a:pt x="10475754" y="5750735"/>
                </a:lnTo>
                <a:lnTo>
                  <a:pt x="0" y="5750735"/>
                </a:lnTo>
                <a:lnTo>
                  <a:pt x="0" y="0"/>
                </a:lnTo>
                <a:close/>
              </a:path>
            </a:pathLst>
          </a:custGeom>
          <a:blipFill>
            <a:blip r:embed="rId7"/>
            <a:stretch>
              <a:fillRect l="0" t="0" r="0" b="0"/>
            </a:stretch>
          </a:blipFill>
        </p:spPr>
      </p:sp>
      <p:sp>
        <p:nvSpPr>
          <p:cNvPr name="TextBox 6" id="6"/>
          <p:cNvSpPr txBox="true"/>
          <p:nvPr/>
        </p:nvSpPr>
        <p:spPr>
          <a:xfrm rot="0">
            <a:off x="1300432" y="1299975"/>
            <a:ext cx="5579937" cy="1209923"/>
          </a:xfrm>
          <a:prstGeom prst="rect">
            <a:avLst/>
          </a:prstGeom>
        </p:spPr>
        <p:txBody>
          <a:bodyPr anchor="t" rtlCol="false" tIns="0" lIns="0" bIns="0" rIns="0">
            <a:spAutoFit/>
          </a:bodyPr>
          <a:lstStyle/>
          <a:p>
            <a:pPr>
              <a:lnSpc>
                <a:spcPts val="4912"/>
              </a:lnSpc>
            </a:pPr>
            <a:r>
              <a:rPr lang="en-US" sz="3508">
                <a:solidFill>
                  <a:srgbClr val="FCFDFF"/>
                </a:solidFill>
                <a:latin typeface="Bogart Bold"/>
              </a:rPr>
              <a:t> Landing Page  Landing Page Wireframe.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6263259" y="459398"/>
            <a:ext cx="11756177" cy="9368204"/>
          </a:xfrm>
          <a:custGeom>
            <a:avLst/>
            <a:gdLst/>
            <a:ahLst/>
            <a:cxnLst/>
            <a:rect r="r" b="b" t="t" l="l"/>
            <a:pathLst>
              <a:path h="9368204" w="11756177">
                <a:moveTo>
                  <a:pt x="0" y="0"/>
                </a:moveTo>
                <a:lnTo>
                  <a:pt x="11756177" y="0"/>
                </a:lnTo>
                <a:lnTo>
                  <a:pt x="11756177" y="9368204"/>
                </a:lnTo>
                <a:lnTo>
                  <a:pt x="0" y="9368204"/>
                </a:lnTo>
                <a:lnTo>
                  <a:pt x="0" y="0"/>
                </a:lnTo>
                <a:close/>
              </a:path>
            </a:pathLst>
          </a:custGeom>
          <a:blipFill>
            <a:blip r:embed="rId2"/>
            <a:stretch>
              <a:fillRect l="0" t="0" r="0" b="0"/>
            </a:stretch>
          </a:blipFill>
        </p:spPr>
      </p:sp>
      <p:sp>
        <p:nvSpPr>
          <p:cNvPr name="Freeform 3" id="3"/>
          <p:cNvSpPr/>
          <p:nvPr/>
        </p:nvSpPr>
        <p:spPr>
          <a:xfrm flipH="false" flipV="false" rot="0">
            <a:off x="-207818" y="1366650"/>
            <a:ext cx="6263259" cy="1309590"/>
          </a:xfrm>
          <a:custGeom>
            <a:avLst/>
            <a:gdLst/>
            <a:ahLst/>
            <a:cxnLst/>
            <a:rect r="r" b="b" t="t" l="l"/>
            <a:pathLst>
              <a:path h="1309590" w="6263259">
                <a:moveTo>
                  <a:pt x="0" y="0"/>
                </a:moveTo>
                <a:lnTo>
                  <a:pt x="6263259" y="0"/>
                </a:lnTo>
                <a:lnTo>
                  <a:pt x="6263259" y="1309591"/>
                </a:lnTo>
                <a:lnTo>
                  <a:pt x="0" y="13095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0432" y="1299975"/>
            <a:ext cx="4488891" cy="1209923"/>
          </a:xfrm>
          <a:prstGeom prst="rect">
            <a:avLst/>
          </a:prstGeom>
        </p:spPr>
        <p:txBody>
          <a:bodyPr anchor="t" rtlCol="false" tIns="0" lIns="0" bIns="0" rIns="0">
            <a:spAutoFit/>
          </a:bodyPr>
          <a:lstStyle/>
          <a:p>
            <a:pPr>
              <a:lnSpc>
                <a:spcPts val="4912"/>
              </a:lnSpc>
            </a:pPr>
            <a:r>
              <a:rPr lang="en-US" sz="3508">
                <a:solidFill>
                  <a:srgbClr val="FCFDFF"/>
                </a:solidFill>
                <a:latin typeface="Bogart Bold"/>
              </a:rPr>
              <a:t> Landing Page Mock-up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71761" y="-701327"/>
            <a:ext cx="9226523" cy="9665881"/>
          </a:xfrm>
          <a:custGeom>
            <a:avLst/>
            <a:gdLst/>
            <a:ahLst/>
            <a:cxnLst/>
            <a:rect r="r" b="b" t="t" l="l"/>
            <a:pathLst>
              <a:path h="9665881" w="9226523">
                <a:moveTo>
                  <a:pt x="0" y="0"/>
                </a:moveTo>
                <a:lnTo>
                  <a:pt x="9226523" y="0"/>
                </a:lnTo>
                <a:lnTo>
                  <a:pt x="9226523" y="9665881"/>
                </a:lnTo>
                <a:lnTo>
                  <a:pt x="0" y="9665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071135" y="364344"/>
            <a:ext cx="6188165" cy="9558313"/>
            <a:chOff x="0" y="0"/>
            <a:chExt cx="2192020" cy="3385820"/>
          </a:xfrm>
        </p:grpSpPr>
        <p:sp>
          <p:nvSpPr>
            <p:cNvPr name="Freeform 4" id="4"/>
            <p:cNvSpPr/>
            <p:nvPr/>
          </p:nvSpPr>
          <p:spPr>
            <a:xfrm flipH="false" flipV="false" rot="0">
              <a:off x="1270" y="-1"/>
              <a:ext cx="2194560" cy="3388362"/>
            </a:xfrm>
            <a:custGeom>
              <a:avLst/>
              <a:gdLst/>
              <a:ahLst/>
              <a:cxnLst/>
              <a:rect r="r" b="b" t="t" l="l"/>
              <a:pathLst>
                <a:path h="3388362" w="2194560">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4"/>
              <a:stretch>
                <a:fillRect l="-27033" t="0" r="-27033" b="0"/>
              </a:stretch>
            </a:blipFill>
          </p:spPr>
        </p:sp>
      </p:grpSp>
      <p:sp>
        <p:nvSpPr>
          <p:cNvPr name="Freeform 5" id="5"/>
          <p:cNvSpPr/>
          <p:nvPr/>
        </p:nvSpPr>
        <p:spPr>
          <a:xfrm flipH="false" flipV="false" rot="1495640">
            <a:off x="13931539" y="858908"/>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495640">
            <a:off x="9719451" y="8527722"/>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292444" y="1575827"/>
            <a:ext cx="7851556" cy="5058689"/>
          </a:xfrm>
          <a:prstGeom prst="rect">
            <a:avLst/>
          </a:prstGeom>
        </p:spPr>
        <p:txBody>
          <a:bodyPr anchor="t" rtlCol="false" tIns="0" lIns="0" bIns="0" rIns="0">
            <a:spAutoFit/>
          </a:bodyPr>
          <a:lstStyle/>
          <a:p>
            <a:pPr algn="just">
              <a:lnSpc>
                <a:spcPts val="3099"/>
              </a:lnSpc>
            </a:pPr>
            <a:r>
              <a:rPr lang="en-US" sz="2214">
                <a:solidFill>
                  <a:srgbClr val="19120C"/>
                </a:solidFill>
                <a:latin typeface="Nunito"/>
              </a:rPr>
              <a:t>Tu Trade es una plataforma innovadora de trueque online que permite a los usuarios intercambiar artículos y productos de igual valor con otros miembros. La solución se basa en un modelo de economía circular, donde los usuarios pueden dar una segunda vida útil a sus pertenencias y reducir el desperdicio sin necesidad de dinero.</a:t>
            </a:r>
          </a:p>
          <a:p>
            <a:pPr algn="just">
              <a:lnSpc>
                <a:spcPts val="3099"/>
              </a:lnSpc>
            </a:pPr>
          </a:p>
          <a:p>
            <a:pPr algn="just">
              <a:lnSpc>
                <a:spcPts val="3099"/>
              </a:lnSpc>
            </a:pPr>
            <a:r>
              <a:rPr lang="en-US" sz="2214">
                <a:solidFill>
                  <a:srgbClr val="19120C"/>
                </a:solidFill>
                <a:latin typeface="Nunito"/>
              </a:rPr>
              <a:t>Esta solución ofrece a los usuarios la oportunidad de renovar sus pertenencias y satisfacer sus necesidades sin utilizar dinero, al mismo tiempo que contribuyen a la sostenibilidad y reducción del desperdicio. Tu Trade brinda una segunda oportunidad a los productos y fomenta un estilo de vida más consciente y responsable.</a:t>
            </a:r>
          </a:p>
        </p:txBody>
      </p:sp>
      <p:sp>
        <p:nvSpPr>
          <p:cNvPr name="TextBox 8" id="8"/>
          <p:cNvSpPr txBox="true"/>
          <p:nvPr/>
        </p:nvSpPr>
        <p:spPr>
          <a:xfrm rot="0">
            <a:off x="1387110" y="112721"/>
            <a:ext cx="10128044" cy="1374985"/>
          </a:xfrm>
          <a:prstGeom prst="rect">
            <a:avLst/>
          </a:prstGeom>
        </p:spPr>
        <p:txBody>
          <a:bodyPr anchor="t" rtlCol="false" tIns="0" lIns="0" bIns="0" rIns="0">
            <a:spAutoFit/>
          </a:bodyPr>
          <a:lstStyle/>
          <a:p>
            <a:pPr>
              <a:lnSpc>
                <a:spcPts val="11363"/>
              </a:lnSpc>
            </a:pPr>
            <a:r>
              <a:rPr lang="en-US" sz="8116">
                <a:solidFill>
                  <a:srgbClr val="19120C"/>
                </a:solidFill>
                <a:latin typeface="Bogart Bold"/>
              </a:rPr>
              <a:t>Descripción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23942" y="237467"/>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3240529" y="7629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130969" y="3010003"/>
            <a:ext cx="5493402" cy="5521429"/>
          </a:xfrm>
          <a:custGeom>
            <a:avLst/>
            <a:gdLst/>
            <a:ahLst/>
            <a:cxnLst/>
            <a:rect r="r" b="b" t="t" l="l"/>
            <a:pathLst>
              <a:path h="5521429" w="5493402">
                <a:moveTo>
                  <a:pt x="0" y="0"/>
                </a:moveTo>
                <a:lnTo>
                  <a:pt x="5493402" y="0"/>
                </a:lnTo>
                <a:lnTo>
                  <a:pt x="5493402" y="5521429"/>
                </a:lnTo>
                <a:lnTo>
                  <a:pt x="0" y="5521429"/>
                </a:lnTo>
                <a:lnTo>
                  <a:pt x="0" y="0"/>
                </a:lnTo>
                <a:close/>
              </a:path>
            </a:pathLst>
          </a:custGeom>
          <a:blipFill>
            <a:blip r:embed="rId8"/>
            <a:stretch>
              <a:fillRect l="0" t="0" r="0" b="0"/>
            </a:stretch>
          </a:blipFill>
        </p:spPr>
      </p:sp>
      <p:sp>
        <p:nvSpPr>
          <p:cNvPr name="TextBox 6" id="6"/>
          <p:cNvSpPr txBox="true"/>
          <p:nvPr/>
        </p:nvSpPr>
        <p:spPr>
          <a:xfrm rot="0">
            <a:off x="1701531" y="571452"/>
            <a:ext cx="8224391" cy="778981"/>
          </a:xfrm>
          <a:prstGeom prst="rect">
            <a:avLst/>
          </a:prstGeom>
        </p:spPr>
        <p:txBody>
          <a:bodyPr anchor="t" rtlCol="false" tIns="0" lIns="0" bIns="0" rIns="0">
            <a:spAutoFit/>
          </a:bodyPr>
          <a:lstStyle/>
          <a:p>
            <a:pPr>
              <a:lnSpc>
                <a:spcPts val="6461"/>
              </a:lnSpc>
            </a:pPr>
            <a:r>
              <a:rPr lang="en-US" sz="4615">
                <a:solidFill>
                  <a:srgbClr val="FCFDFF"/>
                </a:solidFill>
                <a:latin typeface="Bogart Bold"/>
              </a:rPr>
              <a:t> Style Guidelines</a:t>
            </a:r>
          </a:p>
        </p:txBody>
      </p:sp>
      <p:sp>
        <p:nvSpPr>
          <p:cNvPr name="Freeform 7" id="7"/>
          <p:cNvSpPr/>
          <p:nvPr/>
        </p:nvSpPr>
        <p:spPr>
          <a:xfrm flipH="false" flipV="false" rot="0">
            <a:off x="1701531" y="1943799"/>
            <a:ext cx="8436092" cy="7653836"/>
          </a:xfrm>
          <a:custGeom>
            <a:avLst/>
            <a:gdLst/>
            <a:ahLst/>
            <a:cxnLst/>
            <a:rect r="r" b="b" t="t" l="l"/>
            <a:pathLst>
              <a:path h="7653836" w="8436092">
                <a:moveTo>
                  <a:pt x="0" y="0"/>
                </a:moveTo>
                <a:lnTo>
                  <a:pt x="8436091" y="0"/>
                </a:lnTo>
                <a:lnTo>
                  <a:pt x="8436091" y="7653836"/>
                </a:lnTo>
                <a:lnTo>
                  <a:pt x="0" y="76538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913232" y="3289910"/>
            <a:ext cx="8012690" cy="5710048"/>
          </a:xfrm>
          <a:prstGeom prst="rect">
            <a:avLst/>
          </a:prstGeom>
        </p:spPr>
        <p:txBody>
          <a:bodyPr anchor="t" rtlCol="false" tIns="0" lIns="0" bIns="0" rIns="0">
            <a:spAutoFit/>
          </a:bodyPr>
          <a:lstStyle/>
          <a:p>
            <a:pPr algn="ctr">
              <a:lnSpc>
                <a:spcPts val="2813"/>
              </a:lnSpc>
            </a:pPr>
            <a:r>
              <a:rPr lang="en-US" sz="2009">
                <a:solidFill>
                  <a:srgbClr val="000000"/>
                </a:solidFill>
                <a:latin typeface="Canva Sans Bold"/>
              </a:rPr>
              <a:t>Establecerse como la opción más conveniente y de confianza para el trueque online.</a:t>
            </a:r>
          </a:p>
          <a:p>
            <a:pPr algn="ctr">
              <a:lnSpc>
                <a:spcPts val="2813"/>
              </a:lnSpc>
            </a:pPr>
            <a:r>
              <a:rPr lang="en-US" sz="2009">
                <a:solidFill>
                  <a:srgbClr val="000000"/>
                </a:solidFill>
                <a:latin typeface="Canva Sans Bold"/>
              </a:rPr>
              <a:t>Lanzar campañas de marketing que destaquen la opción premium de enviar productos a las oficinas de TuTrade para que el equipo lo gestione. Promover testimonios y casos de éxito de usuarios que han utilizado la opción premium, resaltando la facilidad y seguridad del proceso. Ofrecer garantías de satisfacción para aquellos que utilicen la opción premium.</a:t>
            </a:r>
          </a:p>
          <a:p>
            <a:pPr algn="ctr">
              <a:lnSpc>
                <a:spcPts val="2813"/>
              </a:lnSpc>
            </a:pPr>
          </a:p>
          <a:p>
            <a:pPr algn="ctr">
              <a:lnSpc>
                <a:spcPts val="2813"/>
              </a:lnSpc>
            </a:pPr>
            <a:r>
              <a:rPr lang="en-US" sz="2009">
                <a:solidFill>
                  <a:srgbClr val="000000"/>
                </a:solidFill>
                <a:latin typeface="Canva Sans Bold"/>
              </a:rPr>
              <a:t>Expansión rápida en mercados donde el trueque online está en crecimiento.</a:t>
            </a:r>
          </a:p>
          <a:p>
            <a:pPr algn="ctr">
              <a:lnSpc>
                <a:spcPts val="2813"/>
              </a:lnSpc>
            </a:pPr>
            <a:r>
              <a:rPr lang="en-US" sz="2009">
                <a:solidFill>
                  <a:srgbClr val="000000"/>
                </a:solidFill>
                <a:latin typeface="Canva Sans Bold"/>
              </a:rPr>
              <a:t>Investigar y entrar en mercados emergentes donde plataformas como Facebook Marketplace y OLX no tienen tanta presencia.</a:t>
            </a:r>
          </a:p>
          <a:p>
            <a:pPr algn="ctr">
              <a:lnSpc>
                <a:spcPts val="2813"/>
              </a:lnSpc>
            </a:pPr>
            <a:r>
              <a:rPr lang="en-US" sz="2009">
                <a:solidFill>
                  <a:srgbClr val="000000"/>
                </a:solidFill>
                <a:latin typeface="Canva Sans Bold"/>
              </a:rPr>
              <a:t>Establecer alianzas con influencers o líderes de opinión locales para promover TuTrade en nuevos mercados.</a:t>
            </a:r>
          </a:p>
          <a:p>
            <a:pPr algn="ctr">
              <a:lnSpc>
                <a:spcPts val="2813"/>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23942" y="237467"/>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3240529" y="7629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01531" y="1943799"/>
            <a:ext cx="8436092" cy="7653836"/>
          </a:xfrm>
          <a:custGeom>
            <a:avLst/>
            <a:gdLst/>
            <a:ahLst/>
            <a:cxnLst/>
            <a:rect r="r" b="b" t="t" l="l"/>
            <a:pathLst>
              <a:path h="7653836" w="8436092">
                <a:moveTo>
                  <a:pt x="0" y="0"/>
                </a:moveTo>
                <a:lnTo>
                  <a:pt x="8436091" y="0"/>
                </a:lnTo>
                <a:lnTo>
                  <a:pt x="8436091" y="7653836"/>
                </a:lnTo>
                <a:lnTo>
                  <a:pt x="0" y="76538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663570" y="2269347"/>
            <a:ext cx="7485798" cy="6123628"/>
          </a:xfrm>
          <a:custGeom>
            <a:avLst/>
            <a:gdLst/>
            <a:ahLst/>
            <a:cxnLst/>
            <a:rect r="r" b="b" t="t" l="l"/>
            <a:pathLst>
              <a:path h="6123628" w="7485798">
                <a:moveTo>
                  <a:pt x="0" y="0"/>
                </a:moveTo>
                <a:lnTo>
                  <a:pt x="7485799" y="0"/>
                </a:lnTo>
                <a:lnTo>
                  <a:pt x="7485799" y="6123628"/>
                </a:lnTo>
                <a:lnTo>
                  <a:pt x="0" y="6123628"/>
                </a:lnTo>
                <a:lnTo>
                  <a:pt x="0" y="0"/>
                </a:lnTo>
                <a:close/>
              </a:path>
            </a:pathLst>
          </a:custGeom>
          <a:blipFill>
            <a:blip r:embed="rId10"/>
            <a:stretch>
              <a:fillRect l="0" t="0" r="0" b="0"/>
            </a:stretch>
          </a:blipFill>
        </p:spPr>
      </p:sp>
      <p:sp>
        <p:nvSpPr>
          <p:cNvPr name="TextBox 7" id="7"/>
          <p:cNvSpPr txBox="true"/>
          <p:nvPr/>
        </p:nvSpPr>
        <p:spPr>
          <a:xfrm rot="0">
            <a:off x="1807381" y="540720"/>
            <a:ext cx="8224391" cy="778981"/>
          </a:xfrm>
          <a:prstGeom prst="rect">
            <a:avLst/>
          </a:prstGeom>
        </p:spPr>
        <p:txBody>
          <a:bodyPr anchor="t" rtlCol="false" tIns="0" lIns="0" bIns="0" rIns="0">
            <a:spAutoFit/>
          </a:bodyPr>
          <a:lstStyle/>
          <a:p>
            <a:pPr>
              <a:lnSpc>
                <a:spcPts val="6461"/>
              </a:lnSpc>
            </a:pPr>
            <a:r>
              <a:rPr lang="en-US" sz="4615">
                <a:solidFill>
                  <a:srgbClr val="FCFDFF"/>
                </a:solidFill>
                <a:latin typeface="Bogart Bold"/>
              </a:rPr>
              <a:t>Labeling Systems</a:t>
            </a:r>
          </a:p>
        </p:txBody>
      </p:sp>
      <p:sp>
        <p:nvSpPr>
          <p:cNvPr name="TextBox 8" id="8"/>
          <p:cNvSpPr txBox="true"/>
          <p:nvPr/>
        </p:nvSpPr>
        <p:spPr>
          <a:xfrm rot="0">
            <a:off x="1913232" y="3958823"/>
            <a:ext cx="8012690" cy="3936752"/>
          </a:xfrm>
          <a:prstGeom prst="rect">
            <a:avLst/>
          </a:prstGeom>
        </p:spPr>
        <p:txBody>
          <a:bodyPr anchor="t" rtlCol="false" tIns="0" lIns="0" bIns="0" rIns="0">
            <a:spAutoFit/>
          </a:bodyPr>
          <a:lstStyle/>
          <a:p>
            <a:pPr algn="just">
              <a:lnSpc>
                <a:spcPts val="3513"/>
              </a:lnSpc>
            </a:pPr>
            <a:r>
              <a:rPr lang="en-US" sz="2509">
                <a:solidFill>
                  <a:srgbClr val="000000"/>
                </a:solidFill>
                <a:latin typeface="Canva Sans Bold"/>
              </a:rPr>
              <a:t>Las etiquetas desempeñarán un papel crucial en Tu Trade. Cada producto o artículo disponible para el trueque estaría etiquetado con información clave, como su nombre, descripción, estado (nuevo, seminuevo, usado), valor estimado, ubicación del usuario, y cualquier otro detalle relevante. Las etiquetas ayudarían a los usuarios a identificar rápidamente los productos que les interesan y a comprender las condiciones del trueque.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23942" y="237467"/>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3240529" y="7629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01531" y="1943799"/>
            <a:ext cx="8436092" cy="7653836"/>
          </a:xfrm>
          <a:custGeom>
            <a:avLst/>
            <a:gdLst/>
            <a:ahLst/>
            <a:cxnLst/>
            <a:rect r="r" b="b" t="t" l="l"/>
            <a:pathLst>
              <a:path h="7653836" w="8436092">
                <a:moveTo>
                  <a:pt x="0" y="0"/>
                </a:moveTo>
                <a:lnTo>
                  <a:pt x="8436091" y="0"/>
                </a:lnTo>
                <a:lnTo>
                  <a:pt x="8436091" y="7653836"/>
                </a:lnTo>
                <a:lnTo>
                  <a:pt x="0" y="76538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251243" y="3345958"/>
            <a:ext cx="6292055" cy="4348229"/>
          </a:xfrm>
          <a:custGeom>
            <a:avLst/>
            <a:gdLst/>
            <a:ahLst/>
            <a:cxnLst/>
            <a:rect r="r" b="b" t="t" l="l"/>
            <a:pathLst>
              <a:path h="4348229" w="6292055">
                <a:moveTo>
                  <a:pt x="0" y="0"/>
                </a:moveTo>
                <a:lnTo>
                  <a:pt x="6292054" y="0"/>
                </a:lnTo>
                <a:lnTo>
                  <a:pt x="6292054" y="4348230"/>
                </a:lnTo>
                <a:lnTo>
                  <a:pt x="0" y="4348230"/>
                </a:lnTo>
                <a:lnTo>
                  <a:pt x="0" y="0"/>
                </a:lnTo>
                <a:close/>
              </a:path>
            </a:pathLst>
          </a:custGeom>
          <a:blipFill>
            <a:blip r:embed="rId10"/>
            <a:stretch>
              <a:fillRect l="-16549" t="0" r="-15491" b="0"/>
            </a:stretch>
          </a:blipFill>
        </p:spPr>
      </p:sp>
      <p:sp>
        <p:nvSpPr>
          <p:cNvPr name="TextBox 7" id="7"/>
          <p:cNvSpPr txBox="true"/>
          <p:nvPr/>
        </p:nvSpPr>
        <p:spPr>
          <a:xfrm rot="0">
            <a:off x="1807381" y="540720"/>
            <a:ext cx="8224391" cy="754631"/>
          </a:xfrm>
          <a:prstGeom prst="rect">
            <a:avLst/>
          </a:prstGeom>
        </p:spPr>
        <p:txBody>
          <a:bodyPr anchor="t" rtlCol="false" tIns="0" lIns="0" bIns="0" rIns="0">
            <a:spAutoFit/>
          </a:bodyPr>
          <a:lstStyle/>
          <a:p>
            <a:pPr>
              <a:lnSpc>
                <a:spcPts val="6181"/>
              </a:lnSpc>
            </a:pPr>
            <a:r>
              <a:rPr lang="en-US" sz="4415">
                <a:solidFill>
                  <a:srgbClr val="FCFDFF"/>
                </a:solidFill>
                <a:latin typeface="Bogart Bold"/>
              </a:rPr>
              <a:t>Navigation Systems</a:t>
            </a:r>
          </a:p>
        </p:txBody>
      </p:sp>
      <p:sp>
        <p:nvSpPr>
          <p:cNvPr name="TextBox 8" id="8"/>
          <p:cNvSpPr txBox="true"/>
          <p:nvPr/>
        </p:nvSpPr>
        <p:spPr>
          <a:xfrm rot="0">
            <a:off x="1913232" y="3288808"/>
            <a:ext cx="8012690" cy="6127502"/>
          </a:xfrm>
          <a:prstGeom prst="rect">
            <a:avLst/>
          </a:prstGeom>
        </p:spPr>
        <p:txBody>
          <a:bodyPr anchor="t" rtlCol="false" tIns="0" lIns="0" bIns="0" rIns="0">
            <a:spAutoFit/>
          </a:bodyPr>
          <a:lstStyle/>
          <a:p>
            <a:pPr algn="just">
              <a:lnSpc>
                <a:spcPts val="3513"/>
              </a:lnSpc>
            </a:pPr>
            <a:r>
              <a:rPr lang="en-US" sz="2509">
                <a:solidFill>
                  <a:srgbClr val="000000"/>
                </a:solidFill>
                <a:latin typeface="Canva Sans Bold"/>
              </a:rPr>
              <a:t>La navegación en Tu Trade se diseñaría para ser intuitiva y fácil de usar. Se podría proporcionar un menú de navegación principal que incluya categorías y subcategorías para que los usuarios puedan explorar y descubrir productos de interés. Además, se podrían incluir enlaces destacados o recomendaciones personalizadas en la página de inicio para atraer la atención de los usuarios hacia productos populares o relevantes. También se implementaría un sistema de navegación dentro de las páginas de productos que permita a los usuarios regresar fácilmente a la lista de resultados de búsqueda o a la categoría principal.</a:t>
            </a:r>
          </a:p>
          <a:p>
            <a:pPr algn="just">
              <a:lnSpc>
                <a:spcPts val="3513"/>
              </a:lnSpc>
            </a:pPr>
            <a:r>
              <a:rPr lang="en-US" sz="2509">
                <a:solidFill>
                  <a:srgbClr val="000000"/>
                </a:solidFill>
                <a:latin typeface="Canva Sans Bold"/>
              </a:rPr>
              <a:t>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23942" y="237467"/>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3240529" y="7629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004586" y="624162"/>
            <a:ext cx="5858643" cy="560516"/>
          </a:xfrm>
          <a:prstGeom prst="rect">
            <a:avLst/>
          </a:prstGeom>
        </p:spPr>
        <p:txBody>
          <a:bodyPr anchor="t" rtlCol="false" tIns="0" lIns="0" bIns="0" rIns="0">
            <a:spAutoFit/>
          </a:bodyPr>
          <a:lstStyle/>
          <a:p>
            <a:pPr>
              <a:lnSpc>
                <a:spcPts val="4602"/>
              </a:lnSpc>
            </a:pPr>
            <a:r>
              <a:rPr lang="en-US" sz="3287">
                <a:solidFill>
                  <a:srgbClr val="FCFDFF"/>
                </a:solidFill>
                <a:latin typeface="Bogart Bold"/>
              </a:rPr>
              <a:t>General Style Guidelines</a:t>
            </a:r>
          </a:p>
        </p:txBody>
      </p:sp>
      <p:sp>
        <p:nvSpPr>
          <p:cNvPr name="Freeform 6" id="6"/>
          <p:cNvSpPr/>
          <p:nvPr/>
        </p:nvSpPr>
        <p:spPr>
          <a:xfrm flipH="false" flipV="false" rot="0">
            <a:off x="5919577" y="1943799"/>
            <a:ext cx="8436092" cy="7653836"/>
          </a:xfrm>
          <a:custGeom>
            <a:avLst/>
            <a:gdLst/>
            <a:ahLst/>
            <a:cxnLst/>
            <a:rect r="r" b="b" t="t" l="l"/>
            <a:pathLst>
              <a:path h="7653836" w="8436092">
                <a:moveTo>
                  <a:pt x="0" y="0"/>
                </a:moveTo>
                <a:lnTo>
                  <a:pt x="8436091" y="0"/>
                </a:lnTo>
                <a:lnTo>
                  <a:pt x="8436091" y="7653836"/>
                </a:lnTo>
                <a:lnTo>
                  <a:pt x="0" y="76538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963084" y="4414170"/>
            <a:ext cx="8392584" cy="2617844"/>
          </a:xfrm>
          <a:prstGeom prst="rect">
            <a:avLst/>
          </a:prstGeom>
        </p:spPr>
        <p:txBody>
          <a:bodyPr anchor="t" rtlCol="false" tIns="0" lIns="0" bIns="0" rIns="0">
            <a:spAutoFit/>
          </a:bodyPr>
          <a:lstStyle/>
          <a:p>
            <a:pPr algn="ctr" marL="1078329" indent="-539164" lvl="1">
              <a:lnSpc>
                <a:spcPts val="6992"/>
              </a:lnSpc>
              <a:buFont typeface="Arial"/>
              <a:buChar char="•"/>
            </a:pPr>
            <a:r>
              <a:rPr lang="en-US" sz="4994">
                <a:solidFill>
                  <a:srgbClr val="000000"/>
                </a:solidFill>
                <a:latin typeface="Canva Sans Bold"/>
              </a:rPr>
              <a:t>Icono</a:t>
            </a:r>
          </a:p>
          <a:p>
            <a:pPr algn="ctr" marL="1078329" indent="-539164" lvl="1">
              <a:lnSpc>
                <a:spcPts val="6992"/>
              </a:lnSpc>
              <a:buFont typeface="Arial"/>
              <a:buChar char="•"/>
            </a:pPr>
            <a:r>
              <a:rPr lang="en-US" sz="4994">
                <a:solidFill>
                  <a:srgbClr val="000000"/>
                </a:solidFill>
                <a:latin typeface="Canva Sans Bold"/>
              </a:rPr>
              <a:t>Tipografia</a:t>
            </a:r>
          </a:p>
          <a:p>
            <a:pPr algn="ctr" marL="1078329" indent="-539164" lvl="1">
              <a:lnSpc>
                <a:spcPts val="6992"/>
              </a:lnSpc>
              <a:buFont typeface="Arial"/>
              <a:buChar char="•"/>
            </a:pPr>
            <a:r>
              <a:rPr lang="en-US" sz="4994">
                <a:solidFill>
                  <a:srgbClr val="000000"/>
                </a:solidFill>
                <a:latin typeface="Canva Sans Bold"/>
              </a:rPr>
              <a:t>colores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23942" y="237467"/>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3240529" y="7629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063011" y="1920963"/>
            <a:ext cx="4629842" cy="7953831"/>
          </a:xfrm>
          <a:custGeom>
            <a:avLst/>
            <a:gdLst/>
            <a:ahLst/>
            <a:cxnLst/>
            <a:rect r="r" b="b" t="t" l="l"/>
            <a:pathLst>
              <a:path h="7953831" w="4629842">
                <a:moveTo>
                  <a:pt x="0" y="0"/>
                </a:moveTo>
                <a:lnTo>
                  <a:pt x="4629842" y="0"/>
                </a:lnTo>
                <a:lnTo>
                  <a:pt x="4629842" y="7953830"/>
                </a:lnTo>
                <a:lnTo>
                  <a:pt x="0" y="7953830"/>
                </a:lnTo>
                <a:lnTo>
                  <a:pt x="0" y="0"/>
                </a:lnTo>
                <a:close/>
              </a:path>
            </a:pathLst>
          </a:custGeom>
          <a:blipFill>
            <a:blip r:embed="rId8"/>
            <a:stretch>
              <a:fillRect l="0" t="0" r="0" b="0"/>
            </a:stretch>
          </a:blipFill>
        </p:spPr>
      </p:sp>
      <p:sp>
        <p:nvSpPr>
          <p:cNvPr name="TextBox 6" id="6"/>
          <p:cNvSpPr txBox="true"/>
          <p:nvPr/>
        </p:nvSpPr>
        <p:spPr>
          <a:xfrm rot="0">
            <a:off x="1859620" y="600118"/>
            <a:ext cx="5700553" cy="669709"/>
          </a:xfrm>
          <a:prstGeom prst="rect">
            <a:avLst/>
          </a:prstGeom>
        </p:spPr>
        <p:txBody>
          <a:bodyPr anchor="t" rtlCol="false" tIns="0" lIns="0" bIns="0" rIns="0">
            <a:spAutoFit/>
          </a:bodyPr>
          <a:lstStyle/>
          <a:p>
            <a:pPr>
              <a:lnSpc>
                <a:spcPts val="5531"/>
              </a:lnSpc>
            </a:pPr>
            <a:r>
              <a:rPr lang="en-US" sz="3951">
                <a:solidFill>
                  <a:srgbClr val="FCFDFF"/>
                </a:solidFill>
                <a:latin typeface="Bogart Bold"/>
              </a:rPr>
              <a:t>Web Style Guidelines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523942" y="237467"/>
            <a:ext cx="7036232" cy="1471212"/>
          </a:xfrm>
          <a:custGeom>
            <a:avLst/>
            <a:gdLst/>
            <a:ahLst/>
            <a:cxnLst/>
            <a:rect r="r" b="b" t="t" l="l"/>
            <a:pathLst>
              <a:path h="1471212" w="7036232">
                <a:moveTo>
                  <a:pt x="0" y="0"/>
                </a:moveTo>
                <a:lnTo>
                  <a:pt x="7036232" y="0"/>
                </a:lnTo>
                <a:lnTo>
                  <a:pt x="7036232" y="1471212"/>
                </a:lnTo>
                <a:lnTo>
                  <a:pt x="0" y="147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3240529" y="7629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097594" y="1809697"/>
            <a:ext cx="5082936" cy="8039769"/>
          </a:xfrm>
          <a:custGeom>
            <a:avLst/>
            <a:gdLst/>
            <a:ahLst/>
            <a:cxnLst/>
            <a:rect r="r" b="b" t="t" l="l"/>
            <a:pathLst>
              <a:path h="8039769" w="5082936">
                <a:moveTo>
                  <a:pt x="0" y="0"/>
                </a:moveTo>
                <a:lnTo>
                  <a:pt x="5082937" y="0"/>
                </a:lnTo>
                <a:lnTo>
                  <a:pt x="5082937" y="8039769"/>
                </a:lnTo>
                <a:lnTo>
                  <a:pt x="0" y="8039769"/>
                </a:lnTo>
                <a:lnTo>
                  <a:pt x="0" y="0"/>
                </a:lnTo>
                <a:close/>
              </a:path>
            </a:pathLst>
          </a:custGeom>
          <a:blipFill>
            <a:blip r:embed="rId8"/>
            <a:stretch>
              <a:fillRect l="0" t="0" r="0" b="0"/>
            </a:stretch>
          </a:blipFill>
        </p:spPr>
      </p:sp>
      <p:sp>
        <p:nvSpPr>
          <p:cNvPr name="TextBox 6" id="6"/>
          <p:cNvSpPr txBox="true"/>
          <p:nvPr/>
        </p:nvSpPr>
        <p:spPr>
          <a:xfrm rot="0">
            <a:off x="1853058" y="624162"/>
            <a:ext cx="7636738" cy="539086"/>
          </a:xfrm>
          <a:prstGeom prst="rect">
            <a:avLst/>
          </a:prstGeom>
        </p:spPr>
        <p:txBody>
          <a:bodyPr anchor="t" rtlCol="false" tIns="0" lIns="0" bIns="0" rIns="0">
            <a:spAutoFit/>
          </a:bodyPr>
          <a:lstStyle/>
          <a:p>
            <a:pPr>
              <a:lnSpc>
                <a:spcPts val="4411"/>
              </a:lnSpc>
            </a:pPr>
            <a:r>
              <a:rPr lang="en-US" sz="3151">
                <a:solidFill>
                  <a:srgbClr val="FCFDFF"/>
                </a:solidFill>
                <a:latin typeface="Bogart Bold"/>
              </a:rPr>
              <a:t>iOS Mobile Style Guidelines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462833" y="330985"/>
            <a:ext cx="10417188" cy="2178139"/>
          </a:xfrm>
          <a:custGeom>
            <a:avLst/>
            <a:gdLst/>
            <a:ahLst/>
            <a:cxnLst/>
            <a:rect r="r" b="b" t="t" l="l"/>
            <a:pathLst>
              <a:path h="2178139" w="10417188">
                <a:moveTo>
                  <a:pt x="0" y="0"/>
                </a:moveTo>
                <a:lnTo>
                  <a:pt x="10417188" y="0"/>
                </a:lnTo>
                <a:lnTo>
                  <a:pt x="10417188" y="2178140"/>
                </a:lnTo>
                <a:lnTo>
                  <a:pt x="0" y="2178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3240529" y="7629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671427" y="3131721"/>
            <a:ext cx="6696200" cy="5519855"/>
          </a:xfrm>
          <a:custGeom>
            <a:avLst/>
            <a:gdLst/>
            <a:ahLst/>
            <a:cxnLst/>
            <a:rect r="r" b="b" t="t" l="l"/>
            <a:pathLst>
              <a:path h="5519855" w="6696200">
                <a:moveTo>
                  <a:pt x="0" y="0"/>
                </a:moveTo>
                <a:lnTo>
                  <a:pt x="6696200" y="0"/>
                </a:lnTo>
                <a:lnTo>
                  <a:pt x="6696200" y="5519855"/>
                </a:lnTo>
                <a:lnTo>
                  <a:pt x="0" y="5519855"/>
                </a:lnTo>
                <a:lnTo>
                  <a:pt x="0" y="0"/>
                </a:lnTo>
                <a:close/>
              </a:path>
            </a:pathLst>
          </a:custGeom>
          <a:blipFill>
            <a:blip r:embed="rId8"/>
            <a:stretch>
              <a:fillRect l="0" t="-2698" r="0" b="-2698"/>
            </a:stretch>
          </a:blipFill>
        </p:spPr>
      </p:sp>
      <p:sp>
        <p:nvSpPr>
          <p:cNvPr name="TextBox 6" id="6"/>
          <p:cNvSpPr txBox="true"/>
          <p:nvPr/>
        </p:nvSpPr>
        <p:spPr>
          <a:xfrm rot="0">
            <a:off x="2570034" y="577123"/>
            <a:ext cx="7636738" cy="2196436"/>
          </a:xfrm>
          <a:prstGeom prst="rect">
            <a:avLst/>
          </a:prstGeom>
        </p:spPr>
        <p:txBody>
          <a:bodyPr anchor="t" rtlCol="false" tIns="0" lIns="0" bIns="0" rIns="0">
            <a:spAutoFit/>
          </a:bodyPr>
          <a:lstStyle/>
          <a:p>
            <a:pPr>
              <a:lnSpc>
                <a:spcPts val="4411"/>
              </a:lnSpc>
            </a:pPr>
            <a:r>
              <a:rPr lang="en-US" sz="3151">
                <a:solidFill>
                  <a:srgbClr val="FCFDFF"/>
                </a:solidFill>
                <a:latin typeface="Bogart Bold"/>
              </a:rPr>
              <a:t>4.4. Mobile Applications UI Design. </a:t>
            </a:r>
          </a:p>
          <a:p>
            <a:pPr>
              <a:lnSpc>
                <a:spcPts val="4411"/>
              </a:lnSpc>
            </a:pPr>
            <a:r>
              <a:rPr lang="en-US" sz="3151">
                <a:solidFill>
                  <a:srgbClr val="FCFDFF"/>
                </a:solidFill>
                <a:latin typeface="Bogart Bold"/>
              </a:rPr>
              <a:t>4.4.1. Mobile Applications Wireframes. </a:t>
            </a:r>
          </a:p>
          <a:p>
            <a:pPr>
              <a:lnSpc>
                <a:spcPts val="4411"/>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790148" y="190092"/>
            <a:ext cx="9241311" cy="1932274"/>
          </a:xfrm>
          <a:custGeom>
            <a:avLst/>
            <a:gdLst/>
            <a:ahLst/>
            <a:cxnLst/>
            <a:rect r="r" b="b" t="t" l="l"/>
            <a:pathLst>
              <a:path h="1932274" w="9241311">
                <a:moveTo>
                  <a:pt x="0" y="0"/>
                </a:moveTo>
                <a:lnTo>
                  <a:pt x="9241311" y="0"/>
                </a:lnTo>
                <a:lnTo>
                  <a:pt x="9241311" y="1932274"/>
                </a:lnTo>
                <a:lnTo>
                  <a:pt x="0" y="1932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5718772" y="9160804"/>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84878" y="2518209"/>
            <a:ext cx="6994803" cy="6740091"/>
          </a:xfrm>
          <a:custGeom>
            <a:avLst/>
            <a:gdLst/>
            <a:ahLst/>
            <a:cxnLst/>
            <a:rect r="r" b="b" t="t" l="l"/>
            <a:pathLst>
              <a:path h="6740091" w="6994803">
                <a:moveTo>
                  <a:pt x="0" y="0"/>
                </a:moveTo>
                <a:lnTo>
                  <a:pt x="6994803" y="0"/>
                </a:lnTo>
                <a:lnTo>
                  <a:pt x="6994803" y="6740091"/>
                </a:lnTo>
                <a:lnTo>
                  <a:pt x="0" y="6740091"/>
                </a:lnTo>
                <a:lnTo>
                  <a:pt x="0" y="0"/>
                </a:lnTo>
                <a:close/>
              </a:path>
            </a:pathLst>
          </a:custGeom>
          <a:blipFill>
            <a:blip r:embed="rId8"/>
            <a:stretch>
              <a:fillRect l="0" t="0" r="0" b="0"/>
            </a:stretch>
          </a:blipFill>
        </p:spPr>
      </p:sp>
      <p:sp>
        <p:nvSpPr>
          <p:cNvPr name="TextBox 6" id="6"/>
          <p:cNvSpPr txBox="true"/>
          <p:nvPr/>
        </p:nvSpPr>
        <p:spPr>
          <a:xfrm rot="0">
            <a:off x="2570034" y="577123"/>
            <a:ext cx="7636738" cy="1091536"/>
          </a:xfrm>
          <a:prstGeom prst="rect">
            <a:avLst/>
          </a:prstGeom>
        </p:spPr>
        <p:txBody>
          <a:bodyPr anchor="t" rtlCol="false" tIns="0" lIns="0" bIns="0" rIns="0">
            <a:spAutoFit/>
          </a:bodyPr>
          <a:lstStyle/>
          <a:p>
            <a:pPr>
              <a:lnSpc>
                <a:spcPts val="4411"/>
              </a:lnSpc>
            </a:pPr>
            <a:r>
              <a:rPr lang="en-US" sz="3151">
                <a:solidFill>
                  <a:srgbClr val="FCFDFF"/>
                </a:solidFill>
                <a:latin typeface="Bogart Bold"/>
              </a:rPr>
              <a:t>4.4.2. Mobile Applications Wireflow Diagrams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790148" y="190092"/>
            <a:ext cx="9545460" cy="1995869"/>
          </a:xfrm>
          <a:custGeom>
            <a:avLst/>
            <a:gdLst/>
            <a:ahLst/>
            <a:cxnLst/>
            <a:rect r="r" b="b" t="t" l="l"/>
            <a:pathLst>
              <a:path h="1995869" w="9545460">
                <a:moveTo>
                  <a:pt x="0" y="0"/>
                </a:moveTo>
                <a:lnTo>
                  <a:pt x="9545460" y="0"/>
                </a:lnTo>
                <a:lnTo>
                  <a:pt x="9545460" y="1995868"/>
                </a:lnTo>
                <a:lnTo>
                  <a:pt x="0" y="1995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5531735" y="373265"/>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399341" y="2501178"/>
            <a:ext cx="5489318" cy="7096457"/>
          </a:xfrm>
          <a:custGeom>
            <a:avLst/>
            <a:gdLst/>
            <a:ahLst/>
            <a:cxnLst/>
            <a:rect r="r" b="b" t="t" l="l"/>
            <a:pathLst>
              <a:path h="7096457" w="5489318">
                <a:moveTo>
                  <a:pt x="0" y="0"/>
                </a:moveTo>
                <a:lnTo>
                  <a:pt x="5489318" y="0"/>
                </a:lnTo>
                <a:lnTo>
                  <a:pt x="5489318" y="7096457"/>
                </a:lnTo>
                <a:lnTo>
                  <a:pt x="0" y="7096457"/>
                </a:lnTo>
                <a:lnTo>
                  <a:pt x="0" y="0"/>
                </a:lnTo>
                <a:close/>
              </a:path>
            </a:pathLst>
          </a:custGeom>
          <a:blipFill>
            <a:blip r:embed="rId8"/>
            <a:stretch>
              <a:fillRect l="0" t="0" r="0" b="0"/>
            </a:stretch>
          </a:blipFill>
        </p:spPr>
      </p:sp>
      <p:sp>
        <p:nvSpPr>
          <p:cNvPr name="TextBox 6" id="6"/>
          <p:cNvSpPr txBox="true"/>
          <p:nvPr/>
        </p:nvSpPr>
        <p:spPr>
          <a:xfrm rot="0">
            <a:off x="2585621" y="885145"/>
            <a:ext cx="7636738" cy="539086"/>
          </a:xfrm>
          <a:prstGeom prst="rect">
            <a:avLst/>
          </a:prstGeom>
        </p:spPr>
        <p:txBody>
          <a:bodyPr anchor="t" rtlCol="false" tIns="0" lIns="0" bIns="0" rIns="0">
            <a:spAutoFit/>
          </a:bodyPr>
          <a:lstStyle/>
          <a:p>
            <a:pPr>
              <a:lnSpc>
                <a:spcPts val="4411"/>
              </a:lnSpc>
            </a:pPr>
            <a:r>
              <a:rPr lang="en-US" sz="3151">
                <a:solidFill>
                  <a:srgbClr val="FCFDFF"/>
                </a:solidFill>
                <a:latin typeface="Bogart Bold"/>
              </a:rPr>
              <a:t>4.4.3. Mobile Applications Mock-ups.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790148" y="190092"/>
            <a:ext cx="9545460" cy="1995869"/>
          </a:xfrm>
          <a:custGeom>
            <a:avLst/>
            <a:gdLst/>
            <a:ahLst/>
            <a:cxnLst/>
            <a:rect r="r" b="b" t="t" l="l"/>
            <a:pathLst>
              <a:path h="1995869" w="9545460">
                <a:moveTo>
                  <a:pt x="0" y="0"/>
                </a:moveTo>
                <a:lnTo>
                  <a:pt x="9545460" y="0"/>
                </a:lnTo>
                <a:lnTo>
                  <a:pt x="9545460" y="1995868"/>
                </a:lnTo>
                <a:lnTo>
                  <a:pt x="0" y="1995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4297">
            <a:off x="15531735" y="373265"/>
            <a:ext cx="4004288" cy="873663"/>
          </a:xfrm>
          <a:custGeom>
            <a:avLst/>
            <a:gdLst/>
            <a:ahLst/>
            <a:cxnLst/>
            <a:rect r="r" b="b" t="t" l="l"/>
            <a:pathLst>
              <a:path h="873663" w="4004288">
                <a:moveTo>
                  <a:pt x="0" y="0"/>
                </a:moveTo>
                <a:lnTo>
                  <a:pt x="4004288" y="0"/>
                </a:lnTo>
                <a:lnTo>
                  <a:pt x="4004288" y="873663"/>
                </a:lnTo>
                <a:lnTo>
                  <a:pt x="0" y="873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27792">
            <a:off x="-1494558" y="8165172"/>
            <a:ext cx="3227462" cy="698305"/>
          </a:xfrm>
          <a:custGeom>
            <a:avLst/>
            <a:gdLst/>
            <a:ahLst/>
            <a:cxnLst/>
            <a:rect r="r" b="b" t="t" l="l"/>
            <a:pathLst>
              <a:path h="698305" w="3227462">
                <a:moveTo>
                  <a:pt x="0" y="0"/>
                </a:moveTo>
                <a:lnTo>
                  <a:pt x="3227462" y="0"/>
                </a:lnTo>
                <a:lnTo>
                  <a:pt x="3227462" y="698305"/>
                </a:lnTo>
                <a:lnTo>
                  <a:pt x="0" y="69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65209" y="2674360"/>
            <a:ext cx="7020748" cy="3921131"/>
          </a:xfrm>
          <a:custGeom>
            <a:avLst/>
            <a:gdLst/>
            <a:ahLst/>
            <a:cxnLst/>
            <a:rect r="r" b="b" t="t" l="l"/>
            <a:pathLst>
              <a:path h="3921131" w="7020748">
                <a:moveTo>
                  <a:pt x="0" y="0"/>
                </a:moveTo>
                <a:lnTo>
                  <a:pt x="7020748" y="0"/>
                </a:lnTo>
                <a:lnTo>
                  <a:pt x="7020748" y="3921132"/>
                </a:lnTo>
                <a:lnTo>
                  <a:pt x="0" y="3921132"/>
                </a:lnTo>
                <a:lnTo>
                  <a:pt x="0" y="0"/>
                </a:lnTo>
                <a:close/>
              </a:path>
            </a:pathLst>
          </a:custGeom>
          <a:blipFill>
            <a:blip r:embed="rId8"/>
            <a:stretch>
              <a:fillRect l="0" t="0" r="0" b="0"/>
            </a:stretch>
          </a:blipFill>
        </p:spPr>
      </p:sp>
      <p:sp>
        <p:nvSpPr>
          <p:cNvPr name="Freeform 6" id="6"/>
          <p:cNvSpPr/>
          <p:nvPr/>
        </p:nvSpPr>
        <p:spPr>
          <a:xfrm flipH="false" flipV="false" rot="0">
            <a:off x="7885865" y="4857769"/>
            <a:ext cx="9825441" cy="4739866"/>
          </a:xfrm>
          <a:custGeom>
            <a:avLst/>
            <a:gdLst/>
            <a:ahLst/>
            <a:cxnLst/>
            <a:rect r="r" b="b" t="t" l="l"/>
            <a:pathLst>
              <a:path h="4739866" w="9825441">
                <a:moveTo>
                  <a:pt x="0" y="0"/>
                </a:moveTo>
                <a:lnTo>
                  <a:pt x="9825442" y="0"/>
                </a:lnTo>
                <a:lnTo>
                  <a:pt x="9825442" y="4739866"/>
                </a:lnTo>
                <a:lnTo>
                  <a:pt x="0" y="4739866"/>
                </a:lnTo>
                <a:lnTo>
                  <a:pt x="0" y="0"/>
                </a:lnTo>
                <a:close/>
              </a:path>
            </a:pathLst>
          </a:custGeom>
          <a:blipFill>
            <a:blip r:embed="rId9"/>
            <a:stretch>
              <a:fillRect l="0" t="0" r="0" b="0"/>
            </a:stretch>
          </a:blipFill>
        </p:spPr>
      </p:sp>
      <p:sp>
        <p:nvSpPr>
          <p:cNvPr name="TextBox 7" id="7"/>
          <p:cNvSpPr txBox="true"/>
          <p:nvPr/>
        </p:nvSpPr>
        <p:spPr>
          <a:xfrm rot="0">
            <a:off x="2580972" y="608920"/>
            <a:ext cx="7636738" cy="1091536"/>
          </a:xfrm>
          <a:prstGeom prst="rect">
            <a:avLst/>
          </a:prstGeom>
        </p:spPr>
        <p:txBody>
          <a:bodyPr anchor="t" rtlCol="false" tIns="0" lIns="0" bIns="0" rIns="0">
            <a:spAutoFit/>
          </a:bodyPr>
          <a:lstStyle/>
          <a:p>
            <a:pPr>
              <a:lnSpc>
                <a:spcPts val="4411"/>
              </a:lnSpc>
            </a:pPr>
            <a:r>
              <a:rPr lang="en-US" sz="3151">
                <a:solidFill>
                  <a:srgbClr val="FCFDFF"/>
                </a:solidFill>
                <a:latin typeface="Bogart Bold"/>
              </a:rPr>
              <a:t>4.4.4. Mobile Applications User Flow Diagrams.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2713317" y="680306"/>
            <a:ext cx="12255167" cy="2607008"/>
          </a:xfrm>
          <a:custGeom>
            <a:avLst/>
            <a:gdLst/>
            <a:ahLst/>
            <a:cxnLst/>
            <a:rect r="r" b="b" t="t" l="l"/>
            <a:pathLst>
              <a:path h="2607008" w="12255167">
                <a:moveTo>
                  <a:pt x="0" y="0"/>
                </a:moveTo>
                <a:lnTo>
                  <a:pt x="12255168" y="0"/>
                </a:lnTo>
                <a:lnTo>
                  <a:pt x="12255168" y="2607009"/>
                </a:lnTo>
                <a:lnTo>
                  <a:pt x="0" y="2607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695871" y="-46241"/>
            <a:ext cx="5924687" cy="10825840"/>
          </a:xfrm>
          <a:custGeom>
            <a:avLst/>
            <a:gdLst/>
            <a:ahLst/>
            <a:cxnLst/>
            <a:rect r="r" b="b" t="t" l="l"/>
            <a:pathLst>
              <a:path h="10825840" w="5924687">
                <a:moveTo>
                  <a:pt x="0" y="0"/>
                </a:moveTo>
                <a:lnTo>
                  <a:pt x="5924687" y="0"/>
                </a:lnTo>
                <a:lnTo>
                  <a:pt x="5924687" y="10825840"/>
                </a:lnTo>
                <a:lnTo>
                  <a:pt x="0" y="10825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1071135" y="364344"/>
            <a:ext cx="6188165" cy="9558313"/>
            <a:chOff x="0" y="0"/>
            <a:chExt cx="2192020" cy="3385820"/>
          </a:xfrm>
        </p:grpSpPr>
        <p:sp>
          <p:nvSpPr>
            <p:cNvPr name="Freeform 5" id="5"/>
            <p:cNvSpPr/>
            <p:nvPr/>
          </p:nvSpPr>
          <p:spPr>
            <a:xfrm flipH="false" flipV="false" rot="0">
              <a:off x="1270" y="-1"/>
              <a:ext cx="2194560" cy="3388362"/>
            </a:xfrm>
            <a:custGeom>
              <a:avLst/>
              <a:gdLst/>
              <a:ahLst/>
              <a:cxnLst/>
              <a:rect r="r" b="b" t="t" l="l"/>
              <a:pathLst>
                <a:path h="3388362" w="2194560">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6"/>
              <a:stretch>
                <a:fillRect l="-27426" t="0" r="-27426" b="0"/>
              </a:stretch>
            </a:blipFill>
          </p:spPr>
        </p:sp>
      </p:grpSp>
      <p:sp>
        <p:nvSpPr>
          <p:cNvPr name="Freeform 6" id="6"/>
          <p:cNvSpPr/>
          <p:nvPr/>
        </p:nvSpPr>
        <p:spPr>
          <a:xfrm flipH="false" flipV="false" rot="1495640">
            <a:off x="14162814" y="727526"/>
            <a:ext cx="4004288" cy="873663"/>
          </a:xfrm>
          <a:custGeom>
            <a:avLst/>
            <a:gdLst/>
            <a:ahLst/>
            <a:cxnLst/>
            <a:rect r="r" b="b" t="t" l="l"/>
            <a:pathLst>
              <a:path h="873663" w="4004288">
                <a:moveTo>
                  <a:pt x="0" y="0"/>
                </a:moveTo>
                <a:lnTo>
                  <a:pt x="4004289" y="0"/>
                </a:lnTo>
                <a:lnTo>
                  <a:pt x="4004289" y="873663"/>
                </a:lnTo>
                <a:lnTo>
                  <a:pt x="0" y="8736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810402" y="3720476"/>
            <a:ext cx="8626505" cy="4074853"/>
          </a:xfrm>
          <a:prstGeom prst="rect">
            <a:avLst/>
          </a:prstGeom>
        </p:spPr>
        <p:txBody>
          <a:bodyPr anchor="t" rtlCol="false" tIns="0" lIns="0" bIns="0" rIns="0">
            <a:spAutoFit/>
          </a:bodyPr>
          <a:lstStyle/>
          <a:p>
            <a:pPr algn="just">
              <a:lnSpc>
                <a:spcPts val="3251"/>
              </a:lnSpc>
            </a:pPr>
            <a:r>
              <a:rPr lang="en-US" sz="2322">
                <a:solidFill>
                  <a:srgbClr val="19120C"/>
                </a:solidFill>
                <a:latin typeface="Nunito Bold"/>
              </a:rPr>
              <a:t>Tu Trade es una plataforma online que facilita el intercambio de productos entre usuarios a través del trueque, promoviendo una economía circular. Nuestra solución aborda el problema de la acumulación de artículos sin uso y la falta de opciones para renovar pertenencias sin gastar dinero.</a:t>
            </a:r>
          </a:p>
          <a:p>
            <a:pPr algn="just">
              <a:lnSpc>
                <a:spcPts val="3251"/>
              </a:lnSpc>
            </a:pPr>
            <a:r>
              <a:rPr lang="en-US" sz="2322">
                <a:solidFill>
                  <a:srgbClr val="19120C"/>
                </a:solidFill>
                <a:latin typeface="Nunito Bold"/>
              </a:rPr>
              <a:t>En resumen, Tu Trade brinda a los usuarios la oportunidad de renovar sus pertenencias de forma económica y sostenible, satisfacer sus necesidades a través del intercambio y formar parte de una comunidad comprometida con la economía circular.</a:t>
            </a:r>
          </a:p>
        </p:txBody>
      </p:sp>
      <p:sp>
        <p:nvSpPr>
          <p:cNvPr name="TextBox 8" id="8"/>
          <p:cNvSpPr txBox="true"/>
          <p:nvPr/>
        </p:nvSpPr>
        <p:spPr>
          <a:xfrm rot="0">
            <a:off x="540091" y="1408380"/>
            <a:ext cx="8247668" cy="995956"/>
          </a:xfrm>
          <a:prstGeom prst="rect">
            <a:avLst/>
          </a:prstGeom>
        </p:spPr>
        <p:txBody>
          <a:bodyPr anchor="t" rtlCol="false" tIns="0" lIns="0" bIns="0" rIns="0">
            <a:spAutoFit/>
          </a:bodyPr>
          <a:lstStyle/>
          <a:p>
            <a:pPr>
              <a:lnSpc>
                <a:spcPts val="8165"/>
              </a:lnSpc>
            </a:pPr>
            <a:r>
              <a:rPr lang="en-US" sz="5832">
                <a:solidFill>
                  <a:srgbClr val="19120C"/>
                </a:solidFill>
                <a:latin typeface="Bogart Bold"/>
              </a:rPr>
              <a:t>Solution Profile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7485521" y="5655033"/>
            <a:ext cx="8975202" cy="4275460"/>
          </a:xfrm>
          <a:custGeom>
            <a:avLst/>
            <a:gdLst/>
            <a:ahLst/>
            <a:cxnLst/>
            <a:rect r="r" b="b" t="t" l="l"/>
            <a:pathLst>
              <a:path h="4275460" w="8975202">
                <a:moveTo>
                  <a:pt x="0" y="0"/>
                </a:moveTo>
                <a:lnTo>
                  <a:pt x="8975202" y="0"/>
                </a:lnTo>
                <a:lnTo>
                  <a:pt x="8975202" y="4275460"/>
                </a:lnTo>
                <a:lnTo>
                  <a:pt x="0" y="4275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5481">
            <a:off x="3630206" y="702458"/>
            <a:ext cx="4990552" cy="6413092"/>
          </a:xfrm>
          <a:custGeom>
            <a:avLst/>
            <a:gdLst/>
            <a:ahLst/>
            <a:cxnLst/>
            <a:rect r="r" b="b" t="t" l="l"/>
            <a:pathLst>
              <a:path h="6413092" w="4990552">
                <a:moveTo>
                  <a:pt x="0" y="0"/>
                </a:moveTo>
                <a:lnTo>
                  <a:pt x="4990552" y="0"/>
                </a:lnTo>
                <a:lnTo>
                  <a:pt x="4990552" y="6413092"/>
                </a:lnTo>
                <a:lnTo>
                  <a:pt x="0" y="6413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79989" y="695721"/>
            <a:ext cx="8928023" cy="8895557"/>
          </a:xfrm>
          <a:custGeom>
            <a:avLst/>
            <a:gdLst/>
            <a:ahLst/>
            <a:cxnLst/>
            <a:rect r="r" b="b" t="t" l="l"/>
            <a:pathLst>
              <a:path h="8895557" w="8928023">
                <a:moveTo>
                  <a:pt x="0" y="0"/>
                </a:moveTo>
                <a:lnTo>
                  <a:pt x="8928022" y="0"/>
                </a:lnTo>
                <a:lnTo>
                  <a:pt x="8928022" y="8895558"/>
                </a:lnTo>
                <a:lnTo>
                  <a:pt x="0" y="88955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679989" y="4010475"/>
            <a:ext cx="8928023" cy="2037449"/>
          </a:xfrm>
          <a:prstGeom prst="rect">
            <a:avLst/>
          </a:prstGeom>
        </p:spPr>
        <p:txBody>
          <a:bodyPr anchor="t" rtlCol="false" tIns="0" lIns="0" bIns="0" rIns="0">
            <a:spAutoFit/>
          </a:bodyPr>
          <a:lstStyle/>
          <a:p>
            <a:pPr algn="ctr">
              <a:lnSpc>
                <a:spcPts val="16682"/>
              </a:lnSpc>
            </a:pPr>
            <a:r>
              <a:rPr lang="en-US" sz="11916">
                <a:solidFill>
                  <a:srgbClr val="19120C"/>
                </a:solidFill>
                <a:latin typeface="Bogart Bold"/>
              </a:rPr>
              <a:t>Gracias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ECE3"/>
        </a:solidFill>
      </p:bgPr>
    </p:bg>
    <p:spTree>
      <p:nvGrpSpPr>
        <p:cNvPr id="1" name=""/>
        <p:cNvGrpSpPr/>
        <p:nvPr/>
      </p:nvGrpSpPr>
      <p:grpSpPr>
        <a:xfrm>
          <a:off x="0" y="0"/>
          <a:ext cx="0" cy="0"/>
          <a:chOff x="0" y="0"/>
          <a:chExt cx="0" cy="0"/>
        </a:xfrm>
      </p:grpSpPr>
      <p:sp>
        <p:nvSpPr>
          <p:cNvPr name="Freeform 2" id="2"/>
          <p:cNvSpPr/>
          <p:nvPr/>
        </p:nvSpPr>
        <p:spPr>
          <a:xfrm flipH="false" flipV="false" rot="0">
            <a:off x="655906" y="706924"/>
            <a:ext cx="11893366" cy="2486795"/>
          </a:xfrm>
          <a:custGeom>
            <a:avLst/>
            <a:gdLst/>
            <a:ahLst/>
            <a:cxnLst/>
            <a:rect r="r" b="b" t="t" l="l"/>
            <a:pathLst>
              <a:path h="2486795" w="11893366">
                <a:moveTo>
                  <a:pt x="0" y="0"/>
                </a:moveTo>
                <a:lnTo>
                  <a:pt x="11893366" y="0"/>
                </a:lnTo>
                <a:lnTo>
                  <a:pt x="11893366" y="2486795"/>
                </a:lnTo>
                <a:lnTo>
                  <a:pt x="0" y="2486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915615"/>
            <a:ext cx="7145967" cy="7119981"/>
          </a:xfrm>
          <a:custGeom>
            <a:avLst/>
            <a:gdLst/>
            <a:ahLst/>
            <a:cxnLst/>
            <a:rect r="r" b="b" t="t" l="l"/>
            <a:pathLst>
              <a:path h="7119981" w="7145967">
                <a:moveTo>
                  <a:pt x="0" y="0"/>
                </a:moveTo>
                <a:lnTo>
                  <a:pt x="7145967" y="0"/>
                </a:lnTo>
                <a:lnTo>
                  <a:pt x="7145967" y="7119981"/>
                </a:lnTo>
                <a:lnTo>
                  <a:pt x="0" y="7119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01236" y="685101"/>
            <a:ext cx="7442469" cy="2397092"/>
          </a:xfrm>
          <a:prstGeom prst="rect">
            <a:avLst/>
          </a:prstGeom>
        </p:spPr>
        <p:txBody>
          <a:bodyPr anchor="t" rtlCol="false" tIns="0" lIns="0" bIns="0" rIns="0">
            <a:spAutoFit/>
          </a:bodyPr>
          <a:lstStyle/>
          <a:p>
            <a:pPr>
              <a:lnSpc>
                <a:spcPts val="9626"/>
              </a:lnSpc>
            </a:pPr>
            <a:r>
              <a:rPr lang="en-US" sz="6876">
                <a:solidFill>
                  <a:srgbClr val="FCFDFF"/>
                </a:solidFill>
                <a:latin typeface="Bogart Bold"/>
              </a:rPr>
              <a:t>Antecedentes y problematica </a:t>
            </a:r>
          </a:p>
        </p:txBody>
      </p:sp>
      <p:sp>
        <p:nvSpPr>
          <p:cNvPr name="TextBox 5" id="5"/>
          <p:cNvSpPr txBox="true"/>
          <p:nvPr/>
        </p:nvSpPr>
        <p:spPr>
          <a:xfrm rot="0">
            <a:off x="1646356" y="3966076"/>
            <a:ext cx="5641272" cy="6776053"/>
          </a:xfrm>
          <a:prstGeom prst="rect">
            <a:avLst/>
          </a:prstGeom>
        </p:spPr>
        <p:txBody>
          <a:bodyPr anchor="t" rtlCol="false" tIns="0" lIns="0" bIns="0" rIns="0">
            <a:spAutoFit/>
          </a:bodyPr>
          <a:lstStyle/>
          <a:p>
            <a:pPr marL="710987" indent="-355493" lvl="1">
              <a:lnSpc>
                <a:spcPts val="4610"/>
              </a:lnSpc>
              <a:buFont typeface="Arial"/>
              <a:buChar char="•"/>
            </a:pPr>
            <a:r>
              <a:rPr lang="en-US" sz="3293">
                <a:solidFill>
                  <a:srgbClr val="19120C"/>
                </a:solidFill>
                <a:latin typeface="Nunito Bold"/>
              </a:rPr>
              <a:t>What (Qué) ¿Qué necesitaremos para implementarlo?</a:t>
            </a:r>
          </a:p>
          <a:p>
            <a:pPr marL="710987" indent="-355493" lvl="1">
              <a:lnSpc>
                <a:spcPts val="4610"/>
              </a:lnSpc>
              <a:buFont typeface="Arial"/>
              <a:buChar char="•"/>
            </a:pPr>
            <a:r>
              <a:rPr lang="en-US" sz="3293">
                <a:solidFill>
                  <a:srgbClr val="19120C"/>
                </a:solidFill>
                <a:latin typeface="Nunito Bold"/>
              </a:rPr>
              <a:t>When (Cuándo) ¿Cuándo se aplicará la solución?</a:t>
            </a:r>
          </a:p>
          <a:p>
            <a:pPr marL="710987" indent="-355493" lvl="1">
              <a:lnSpc>
                <a:spcPts val="4610"/>
              </a:lnSpc>
              <a:buFont typeface="Arial"/>
              <a:buChar char="•"/>
            </a:pPr>
            <a:r>
              <a:rPr lang="en-US" sz="3293">
                <a:solidFill>
                  <a:srgbClr val="19120C"/>
                </a:solidFill>
                <a:latin typeface="Nunito Bold"/>
              </a:rPr>
              <a:t>Who (Quién) ¿Quién es el beneficiado por la propuesta?</a:t>
            </a:r>
          </a:p>
          <a:p>
            <a:pPr>
              <a:lnSpc>
                <a:spcPts val="5344"/>
              </a:lnSpc>
            </a:pPr>
          </a:p>
          <a:p>
            <a:pPr>
              <a:lnSpc>
                <a:spcPts val="5932"/>
              </a:lnSpc>
            </a:pPr>
          </a:p>
          <a:p>
            <a:pPr>
              <a:lnSpc>
                <a:spcPts val="5932"/>
              </a:lnSpc>
              <a:spcBef>
                <a:spcPct val="0"/>
              </a:spcBef>
            </a:pPr>
          </a:p>
        </p:txBody>
      </p:sp>
      <p:sp>
        <p:nvSpPr>
          <p:cNvPr name="Freeform 6" id="6"/>
          <p:cNvSpPr/>
          <p:nvPr/>
        </p:nvSpPr>
        <p:spPr>
          <a:xfrm flipH="false" flipV="false" rot="0">
            <a:off x="8777996" y="3054667"/>
            <a:ext cx="6866847" cy="6841877"/>
          </a:xfrm>
          <a:custGeom>
            <a:avLst/>
            <a:gdLst/>
            <a:ahLst/>
            <a:cxnLst/>
            <a:rect r="r" b="b" t="t" l="l"/>
            <a:pathLst>
              <a:path h="6841877" w="6866847">
                <a:moveTo>
                  <a:pt x="0" y="0"/>
                </a:moveTo>
                <a:lnTo>
                  <a:pt x="6866847" y="0"/>
                </a:lnTo>
                <a:lnTo>
                  <a:pt x="6866847" y="6841877"/>
                </a:lnTo>
                <a:lnTo>
                  <a:pt x="0" y="6841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9497285" y="3823421"/>
            <a:ext cx="5428270" cy="7070889"/>
          </a:xfrm>
          <a:prstGeom prst="rect">
            <a:avLst/>
          </a:prstGeom>
        </p:spPr>
        <p:txBody>
          <a:bodyPr anchor="t" rtlCol="false" tIns="0" lIns="0" bIns="0" rIns="0">
            <a:spAutoFit/>
          </a:bodyPr>
          <a:lstStyle/>
          <a:p>
            <a:pPr marL="684142" indent="-342071" lvl="1">
              <a:lnSpc>
                <a:spcPts val="4436"/>
              </a:lnSpc>
              <a:buFont typeface="Arial"/>
              <a:buChar char="•"/>
            </a:pPr>
            <a:r>
              <a:rPr lang="en-US" sz="3168">
                <a:solidFill>
                  <a:srgbClr val="19120C"/>
                </a:solidFill>
                <a:latin typeface="Nunito Bold"/>
              </a:rPr>
              <a:t>Why (Por qué) ¿Por qué es nuestro objetivo?</a:t>
            </a:r>
          </a:p>
          <a:p>
            <a:pPr marL="684142" indent="-342071" lvl="1">
              <a:lnSpc>
                <a:spcPts val="4436"/>
              </a:lnSpc>
              <a:buFont typeface="Arial"/>
              <a:buChar char="•"/>
            </a:pPr>
            <a:r>
              <a:rPr lang="en-US" sz="3168">
                <a:solidFill>
                  <a:srgbClr val="19120C"/>
                </a:solidFill>
                <a:latin typeface="Nunito Bold"/>
              </a:rPr>
              <a:t>How (Cómo) ¿Cómo nos diferenciaremos de la competencia?</a:t>
            </a:r>
          </a:p>
          <a:p>
            <a:pPr marL="684142" indent="-342071" lvl="1">
              <a:lnSpc>
                <a:spcPts val="4436"/>
              </a:lnSpc>
              <a:buFont typeface="Arial"/>
              <a:buChar char="•"/>
            </a:pPr>
            <a:r>
              <a:rPr lang="en-US" sz="3168">
                <a:solidFill>
                  <a:srgbClr val="19120C"/>
                </a:solidFill>
                <a:latin typeface="Nunito Bold"/>
              </a:rPr>
              <a:t>How Much (Cuánto) ¿Cuántas empresas compiten contra nosotros?</a:t>
            </a:r>
          </a:p>
          <a:p>
            <a:pPr>
              <a:lnSpc>
                <a:spcPts val="5142"/>
              </a:lnSpc>
            </a:pPr>
          </a:p>
          <a:p>
            <a:pPr>
              <a:lnSpc>
                <a:spcPts val="5708"/>
              </a:lnSpc>
            </a:pPr>
          </a:p>
          <a:p>
            <a:pPr>
              <a:lnSpc>
                <a:spcPts val="570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30" r="0" b="-147"/>
            </a:stretch>
          </a:blipFill>
        </p:spPr>
      </p:sp>
      <p:sp>
        <p:nvSpPr>
          <p:cNvPr name="Freeform 3" id="3"/>
          <p:cNvSpPr/>
          <p:nvPr/>
        </p:nvSpPr>
        <p:spPr>
          <a:xfrm flipH="false" flipV="false" rot="0">
            <a:off x="5486400" y="283880"/>
            <a:ext cx="7315200" cy="1489641"/>
          </a:xfrm>
          <a:custGeom>
            <a:avLst/>
            <a:gdLst/>
            <a:ahLst/>
            <a:cxnLst/>
            <a:rect r="r" b="b" t="t" l="l"/>
            <a:pathLst>
              <a:path h="1489641" w="7315200">
                <a:moveTo>
                  <a:pt x="0" y="0"/>
                </a:moveTo>
                <a:lnTo>
                  <a:pt x="7315200" y="0"/>
                </a:lnTo>
                <a:lnTo>
                  <a:pt x="7315200" y="1489640"/>
                </a:lnTo>
                <a:lnTo>
                  <a:pt x="0" y="14896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42884" y="646608"/>
            <a:ext cx="6202231" cy="687985"/>
          </a:xfrm>
          <a:prstGeom prst="rect">
            <a:avLst/>
          </a:prstGeom>
        </p:spPr>
        <p:txBody>
          <a:bodyPr anchor="t" rtlCol="false" tIns="0" lIns="0" bIns="0" rIns="0">
            <a:spAutoFit/>
          </a:bodyPr>
          <a:lstStyle/>
          <a:p>
            <a:pPr algn="ctr">
              <a:lnSpc>
                <a:spcPts val="5654"/>
              </a:lnSpc>
              <a:spcBef>
                <a:spcPct val="0"/>
              </a:spcBef>
            </a:pPr>
            <a:r>
              <a:rPr lang="en-US" sz="4038">
                <a:solidFill>
                  <a:srgbClr val="FFFFFF"/>
                </a:solidFill>
                <a:latin typeface="Nunito"/>
              </a:rPr>
              <a:t>Problem Statements</a:t>
            </a:r>
          </a:p>
        </p:txBody>
      </p:sp>
      <p:sp>
        <p:nvSpPr>
          <p:cNvPr name="Freeform 5" id="5"/>
          <p:cNvSpPr/>
          <p:nvPr/>
        </p:nvSpPr>
        <p:spPr>
          <a:xfrm flipH="false" flipV="false" rot="0">
            <a:off x="0" y="283880"/>
            <a:ext cx="6008043" cy="5986195"/>
          </a:xfrm>
          <a:custGeom>
            <a:avLst/>
            <a:gdLst/>
            <a:ahLst/>
            <a:cxnLst/>
            <a:rect r="r" b="b" t="t" l="l"/>
            <a:pathLst>
              <a:path h="5986195" w="6008043">
                <a:moveTo>
                  <a:pt x="0" y="0"/>
                </a:moveTo>
                <a:lnTo>
                  <a:pt x="6008043" y="0"/>
                </a:lnTo>
                <a:lnTo>
                  <a:pt x="6008043" y="5986195"/>
                </a:lnTo>
                <a:lnTo>
                  <a:pt x="0" y="5986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26797" y="1258392"/>
            <a:ext cx="4754448" cy="3534202"/>
          </a:xfrm>
          <a:prstGeom prst="rect">
            <a:avLst/>
          </a:prstGeom>
        </p:spPr>
        <p:txBody>
          <a:bodyPr anchor="t" rtlCol="false" tIns="0" lIns="0" bIns="0" rIns="0">
            <a:spAutoFit/>
          </a:bodyPr>
          <a:lstStyle/>
          <a:p>
            <a:pPr>
              <a:lnSpc>
                <a:spcPts val="4701"/>
              </a:lnSpc>
              <a:spcBef>
                <a:spcPct val="0"/>
              </a:spcBef>
            </a:pPr>
            <a:r>
              <a:rPr lang="en-US" sz="3358">
                <a:solidFill>
                  <a:srgbClr val="19120C"/>
                </a:solidFill>
                <a:latin typeface="Nunito"/>
              </a:rPr>
              <a:t>Tu trade.com busca crear un medio en el que el usuario pueda hacer intercambios o trueques con artículos de igual valor con otros usuarios. </a:t>
            </a:r>
          </a:p>
        </p:txBody>
      </p:sp>
      <p:sp>
        <p:nvSpPr>
          <p:cNvPr name="Freeform 7" id="7"/>
          <p:cNvSpPr/>
          <p:nvPr/>
        </p:nvSpPr>
        <p:spPr>
          <a:xfrm flipH="false" flipV="false" rot="0">
            <a:off x="12567214" y="225532"/>
            <a:ext cx="6066603" cy="6044542"/>
          </a:xfrm>
          <a:custGeom>
            <a:avLst/>
            <a:gdLst/>
            <a:ahLst/>
            <a:cxnLst/>
            <a:rect r="r" b="b" t="t" l="l"/>
            <a:pathLst>
              <a:path h="6044542" w="6066603">
                <a:moveTo>
                  <a:pt x="0" y="0"/>
                </a:moveTo>
                <a:lnTo>
                  <a:pt x="6066602" y="0"/>
                </a:lnTo>
                <a:lnTo>
                  <a:pt x="6066602" y="6044543"/>
                </a:lnTo>
                <a:lnTo>
                  <a:pt x="0" y="60445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223291" y="1366257"/>
            <a:ext cx="4754448" cy="4173012"/>
          </a:xfrm>
          <a:prstGeom prst="rect">
            <a:avLst/>
          </a:prstGeom>
        </p:spPr>
        <p:txBody>
          <a:bodyPr anchor="t" rtlCol="false" tIns="0" lIns="0" bIns="0" rIns="0">
            <a:spAutoFit/>
          </a:bodyPr>
          <a:lstStyle/>
          <a:p>
            <a:pPr>
              <a:lnSpc>
                <a:spcPts val="4141"/>
              </a:lnSpc>
              <a:spcBef>
                <a:spcPct val="0"/>
              </a:spcBef>
            </a:pPr>
            <a:r>
              <a:rPr lang="en-US" sz="2958">
                <a:solidFill>
                  <a:srgbClr val="19120C"/>
                </a:solidFill>
                <a:latin typeface="Nunito"/>
              </a:rPr>
              <a:t>El principal problema es que realizar un trueque puede ser complicado en la vida real, ya que requiere encontrar a alguien con un producto deseado que esté dispuesto a hacer el intercambio. </a:t>
            </a:r>
          </a:p>
        </p:txBody>
      </p:sp>
      <p:sp>
        <p:nvSpPr>
          <p:cNvPr name="Freeform 9" id="9"/>
          <p:cNvSpPr/>
          <p:nvPr/>
        </p:nvSpPr>
        <p:spPr>
          <a:xfrm flipH="false" flipV="false" rot="0">
            <a:off x="5078986" y="4571978"/>
            <a:ext cx="6229464" cy="6206812"/>
          </a:xfrm>
          <a:custGeom>
            <a:avLst/>
            <a:gdLst/>
            <a:ahLst/>
            <a:cxnLst/>
            <a:rect r="r" b="b" t="t" l="l"/>
            <a:pathLst>
              <a:path h="6206812" w="6229464">
                <a:moveTo>
                  <a:pt x="0" y="0"/>
                </a:moveTo>
                <a:lnTo>
                  <a:pt x="6229465" y="0"/>
                </a:lnTo>
                <a:lnTo>
                  <a:pt x="6229465" y="6206812"/>
                </a:lnTo>
                <a:lnTo>
                  <a:pt x="0" y="6206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6008043" y="5279633"/>
            <a:ext cx="4754448" cy="4715302"/>
          </a:xfrm>
          <a:prstGeom prst="rect">
            <a:avLst/>
          </a:prstGeom>
        </p:spPr>
        <p:txBody>
          <a:bodyPr anchor="t" rtlCol="false" tIns="0" lIns="0" bIns="0" rIns="0">
            <a:spAutoFit/>
          </a:bodyPr>
          <a:lstStyle/>
          <a:p>
            <a:pPr>
              <a:lnSpc>
                <a:spcPts val="4701"/>
              </a:lnSpc>
              <a:spcBef>
                <a:spcPct val="0"/>
              </a:spcBef>
            </a:pPr>
            <a:r>
              <a:rPr lang="en-US" sz="3358">
                <a:solidFill>
                  <a:srgbClr val="19120C"/>
                </a:solidFill>
                <a:latin typeface="Nunito"/>
              </a:rPr>
              <a:t>Tu Trade.com simplifica este proceso al proporcionar una plataforma en línea donde los usuarios pueden buscar y encontrar productos para intercambiar.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FC9D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7719" y="-3039595"/>
            <a:ext cx="16317643" cy="24454233"/>
          </a:xfrm>
          <a:custGeom>
            <a:avLst/>
            <a:gdLst/>
            <a:ahLst/>
            <a:cxnLst/>
            <a:rect r="r" b="b" t="t" l="l"/>
            <a:pathLst>
              <a:path h="24454233" w="16317643">
                <a:moveTo>
                  <a:pt x="0" y="0"/>
                </a:moveTo>
                <a:lnTo>
                  <a:pt x="16317643" y="0"/>
                </a:lnTo>
                <a:lnTo>
                  <a:pt x="16317643" y="24454233"/>
                </a:lnTo>
                <a:lnTo>
                  <a:pt x="0" y="24454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6284" y="-142875"/>
            <a:ext cx="10128044" cy="1374985"/>
          </a:xfrm>
          <a:prstGeom prst="rect">
            <a:avLst/>
          </a:prstGeom>
        </p:spPr>
        <p:txBody>
          <a:bodyPr anchor="t" rtlCol="false" tIns="0" lIns="0" bIns="0" rIns="0">
            <a:spAutoFit/>
          </a:bodyPr>
          <a:lstStyle/>
          <a:p>
            <a:pPr>
              <a:lnSpc>
                <a:spcPts val="11363"/>
              </a:lnSpc>
            </a:pPr>
            <a:r>
              <a:rPr lang="en-US" sz="8116">
                <a:solidFill>
                  <a:srgbClr val="FCFDFF"/>
                </a:solidFill>
                <a:latin typeface="Bogart Bold"/>
              </a:rPr>
              <a:t>Asummtions</a:t>
            </a:r>
          </a:p>
        </p:txBody>
      </p:sp>
      <p:sp>
        <p:nvSpPr>
          <p:cNvPr name="TextBox 4" id="4"/>
          <p:cNvSpPr txBox="true"/>
          <p:nvPr/>
        </p:nvSpPr>
        <p:spPr>
          <a:xfrm rot="0">
            <a:off x="0" y="1772641"/>
            <a:ext cx="16582749" cy="8514359"/>
          </a:xfrm>
          <a:prstGeom prst="rect">
            <a:avLst/>
          </a:prstGeom>
        </p:spPr>
        <p:txBody>
          <a:bodyPr anchor="t" rtlCol="false" tIns="0" lIns="0" bIns="0" rIns="0">
            <a:spAutoFit/>
          </a:bodyPr>
          <a:lstStyle/>
          <a:p>
            <a:pPr>
              <a:lnSpc>
                <a:spcPts val="4254"/>
              </a:lnSpc>
            </a:pPr>
            <a:r>
              <a:rPr lang="en-US" sz="3039">
                <a:solidFill>
                  <a:srgbClr val="19120C"/>
                </a:solidFill>
                <a:latin typeface="Nunito"/>
              </a:rPr>
              <a:t>¿Quién es el usuario? .- Las personas interesadas en realizar un truque de manera fácil y segura </a:t>
            </a:r>
          </a:p>
          <a:p>
            <a:pPr>
              <a:lnSpc>
                <a:spcPts val="4254"/>
              </a:lnSpc>
            </a:pPr>
            <a:r>
              <a:rPr lang="en-US" sz="3039">
                <a:solidFill>
                  <a:srgbClr val="19120C"/>
                </a:solidFill>
                <a:latin typeface="Nunito"/>
              </a:rPr>
              <a:t>¿Dónde encaja nuestro producto en su trabajo o vida? .- Al momento en que el usuario desee cambiar algo de su entorno por algo en lo que tenga un mayor interés</a:t>
            </a:r>
          </a:p>
          <a:p>
            <a:pPr>
              <a:lnSpc>
                <a:spcPts val="4254"/>
              </a:lnSpc>
            </a:pPr>
            <a:r>
              <a:rPr lang="en-US" sz="3039">
                <a:solidFill>
                  <a:srgbClr val="19120C"/>
                </a:solidFill>
                <a:latin typeface="Nunito"/>
              </a:rPr>
              <a:t>¿Qué problemas tiene nuestro producto y cómo se pueden resolver?</a:t>
            </a:r>
          </a:p>
          <a:p>
            <a:pPr>
              <a:lnSpc>
                <a:spcPts val="4254"/>
              </a:lnSpc>
            </a:pPr>
            <a:r>
              <a:rPr lang="en-US" sz="3039">
                <a:solidFill>
                  <a:srgbClr val="19120C"/>
                </a:solidFill>
                <a:latin typeface="Nunito"/>
              </a:rPr>
              <a:t>Dependemos mucho de la sinceridad de los usuarios; ya que, no podemos asegurar las condiciones en las que se encuentre nuestro producto.</a:t>
            </a:r>
          </a:p>
          <a:p>
            <a:pPr>
              <a:lnSpc>
                <a:spcPts val="4254"/>
              </a:lnSpc>
            </a:pPr>
            <a:r>
              <a:rPr lang="en-US" sz="3039">
                <a:solidFill>
                  <a:srgbClr val="19120C"/>
                </a:solidFill>
                <a:latin typeface="Nunito"/>
              </a:rPr>
              <a:t>¿Cuándo y cómo es usado nuestro producto?</a:t>
            </a:r>
          </a:p>
          <a:p>
            <a:pPr>
              <a:lnSpc>
                <a:spcPts val="4254"/>
              </a:lnSpc>
            </a:pPr>
            <a:r>
              <a:rPr lang="en-US" sz="3039">
                <a:solidFill>
                  <a:srgbClr val="19120C"/>
                </a:solidFill>
                <a:latin typeface="Nunito"/>
              </a:rPr>
              <a:t>Se utiliza cuando los usuarios desean intercambiar productos en lugar de comprarlos o venderlos, y el proceso implica registrarse, buscar productos, negociar, realizar el intercambio y proporcionar retroalimentación.</a:t>
            </a:r>
          </a:p>
          <a:p>
            <a:pPr>
              <a:lnSpc>
                <a:spcPts val="4254"/>
              </a:lnSpc>
            </a:pPr>
            <a:r>
              <a:rPr lang="en-US" sz="3039">
                <a:solidFill>
                  <a:srgbClr val="19120C"/>
                </a:solidFill>
                <a:latin typeface="Nunito"/>
              </a:rPr>
              <a:t>¿Qué características son importantes?</a:t>
            </a:r>
          </a:p>
          <a:p>
            <a:pPr>
              <a:lnSpc>
                <a:spcPts val="4254"/>
              </a:lnSpc>
            </a:pPr>
            <a:r>
              <a:rPr lang="en-US" sz="3039">
                <a:solidFill>
                  <a:srgbClr val="19120C"/>
                </a:solidFill>
                <a:latin typeface="Nunito"/>
              </a:rPr>
              <a:t>La plataforma facilita el proceso de trueque y fomenta la comunidad de intercambio en línea.</a:t>
            </a:r>
          </a:p>
          <a:p>
            <a:pPr>
              <a:lnSpc>
                <a:spcPts val="4254"/>
              </a:lnSpc>
            </a:pPr>
            <a:r>
              <a:rPr lang="en-US" sz="3039">
                <a:solidFill>
                  <a:srgbClr val="19120C"/>
                </a:solidFill>
                <a:latin typeface="Nunito"/>
              </a:rPr>
              <a:t>¿Cómo debe verse nuestro producto y cómo debe comportarse? </a:t>
            </a:r>
          </a:p>
          <a:p>
            <a:pPr>
              <a:lnSpc>
                <a:spcPts val="4254"/>
              </a:lnSpc>
            </a:pPr>
            <a:r>
              <a:rPr lang="en-US" sz="3039">
                <a:solidFill>
                  <a:srgbClr val="19120C"/>
                </a:solidFill>
                <a:latin typeface="Nunito"/>
              </a:rPr>
              <a:t>Se debe ver agradable para el público en general, con colores sencillos y acompañadas de imágenes o iconos que conjuguen y se vea aún más agradable.</a:t>
            </a:r>
          </a:p>
          <a:p>
            <a:pPr>
              <a:lnSpc>
                <a:spcPts val="425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FC9D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7719" y="-3039595"/>
            <a:ext cx="16317643" cy="24454233"/>
          </a:xfrm>
          <a:custGeom>
            <a:avLst/>
            <a:gdLst/>
            <a:ahLst/>
            <a:cxnLst/>
            <a:rect r="r" b="b" t="t" l="l"/>
            <a:pathLst>
              <a:path h="24454233" w="16317643">
                <a:moveTo>
                  <a:pt x="0" y="0"/>
                </a:moveTo>
                <a:lnTo>
                  <a:pt x="16317643" y="0"/>
                </a:lnTo>
                <a:lnTo>
                  <a:pt x="16317643" y="24454233"/>
                </a:lnTo>
                <a:lnTo>
                  <a:pt x="0" y="24454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6284" y="-142875"/>
            <a:ext cx="10128044" cy="1374985"/>
          </a:xfrm>
          <a:prstGeom prst="rect">
            <a:avLst/>
          </a:prstGeom>
        </p:spPr>
        <p:txBody>
          <a:bodyPr anchor="t" rtlCol="false" tIns="0" lIns="0" bIns="0" rIns="0">
            <a:spAutoFit/>
          </a:bodyPr>
          <a:lstStyle/>
          <a:p>
            <a:pPr>
              <a:lnSpc>
                <a:spcPts val="11363"/>
              </a:lnSpc>
            </a:pPr>
            <a:r>
              <a:rPr lang="en-US" sz="8116">
                <a:solidFill>
                  <a:srgbClr val="FCFDFF"/>
                </a:solidFill>
                <a:latin typeface="Bogart Bold"/>
              </a:rPr>
              <a:t>Asummtions</a:t>
            </a:r>
          </a:p>
        </p:txBody>
      </p:sp>
      <p:sp>
        <p:nvSpPr>
          <p:cNvPr name="TextBox 4" id="4"/>
          <p:cNvSpPr txBox="true"/>
          <p:nvPr/>
        </p:nvSpPr>
        <p:spPr>
          <a:xfrm rot="0">
            <a:off x="0" y="1772641"/>
            <a:ext cx="16283920" cy="7527055"/>
          </a:xfrm>
          <a:prstGeom prst="rect">
            <a:avLst/>
          </a:prstGeom>
        </p:spPr>
        <p:txBody>
          <a:bodyPr anchor="t" rtlCol="false" tIns="0" lIns="0" bIns="0" rIns="0">
            <a:spAutoFit/>
          </a:bodyPr>
          <a:lstStyle/>
          <a:p>
            <a:pPr>
              <a:lnSpc>
                <a:spcPts val="4597"/>
              </a:lnSpc>
            </a:pPr>
            <a:r>
              <a:rPr lang="en-US" sz="3284">
                <a:solidFill>
                  <a:srgbClr val="19120C"/>
                </a:solidFill>
                <a:latin typeface="Nunito"/>
              </a:rPr>
              <a:t>"Los usuarios tienen dificultades para encontrar la información relevante en nuestro sitio web debido a la falta de una estructura de navegación clara y intuitiva."</a:t>
            </a:r>
          </a:p>
          <a:p>
            <a:pPr>
              <a:lnSpc>
                <a:spcPts val="4597"/>
              </a:lnSpc>
            </a:pPr>
            <a:r>
              <a:rPr lang="en-US" sz="3284">
                <a:solidFill>
                  <a:srgbClr val="19120C"/>
                </a:solidFill>
                <a:latin typeface="Nunito"/>
              </a:rPr>
              <a:t>"Los usuarios se sienten abrumados por la cantidad de opciones disponibles en nuestra aplicación móvil, lo que dificulta la toma de decisiones y la realización de tareas."</a:t>
            </a:r>
          </a:p>
          <a:p>
            <a:pPr>
              <a:lnSpc>
                <a:spcPts val="4597"/>
              </a:lnSpc>
            </a:pPr>
            <a:r>
              <a:rPr lang="en-US" sz="3284">
                <a:solidFill>
                  <a:srgbClr val="19120C"/>
                </a:solidFill>
                <a:latin typeface="Nunito"/>
              </a:rPr>
              <a:t>"Los usuarios experimentan fricciones al completar el proceso de registro en nuestra plataforma debido a la complejidad del formulario y la falta de retroalimentación en tiempo real."</a:t>
            </a:r>
          </a:p>
          <a:p>
            <a:pPr>
              <a:lnSpc>
                <a:spcPts val="4597"/>
              </a:lnSpc>
            </a:pPr>
            <a:r>
              <a:rPr lang="en-US" sz="3284">
                <a:solidFill>
                  <a:srgbClr val="19120C"/>
                </a:solidFill>
                <a:latin typeface="Nunito"/>
              </a:rPr>
              <a:t>"Los usuarios no están utilizando nuestra función de chat en vivo porque no encuentran útil la información proporcionada por los agentes de soporte."</a:t>
            </a:r>
          </a:p>
          <a:p>
            <a:pPr>
              <a:lnSpc>
                <a:spcPts val="4597"/>
              </a:lnSpc>
            </a:pPr>
            <a:r>
              <a:rPr lang="en-US" sz="3284">
                <a:solidFill>
                  <a:srgbClr val="19120C"/>
                </a:solidFill>
                <a:latin typeface="Nunito"/>
              </a:rPr>
              <a:t>"Los usuarios se sienten frustrados al intentar realizar una compra en nuestro sitio de comercio electrónico debido a la falta de claridad en los pasos del proceso de pago."</a:t>
            </a:r>
            <a:r>
              <a:rPr lang="en-US" sz="3284">
                <a:solidFill>
                  <a:srgbClr val="19120C"/>
                </a:solidFill>
                <a:latin typeface="Nunito"/>
              </a:rPr>
              <a:t>able.</a:t>
            </a:r>
          </a:p>
          <a:p>
            <a:pPr>
              <a:lnSpc>
                <a:spcPts val="459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2318400" y="-2803973"/>
            <a:ext cx="13987909" cy="16533411"/>
            <a:chOff x="0" y="0"/>
            <a:chExt cx="18650545" cy="22044548"/>
          </a:xfrm>
        </p:grpSpPr>
        <p:sp>
          <p:nvSpPr>
            <p:cNvPr name="Freeform 4" id="4"/>
            <p:cNvSpPr/>
            <p:nvPr/>
          </p:nvSpPr>
          <p:spPr>
            <a:xfrm flipH="false" flipV="false" rot="-5400000">
              <a:off x="-254780" y="3661216"/>
              <a:ext cx="19100005" cy="15422236"/>
            </a:xfrm>
            <a:custGeom>
              <a:avLst/>
              <a:gdLst/>
              <a:ahLst/>
              <a:cxnLst/>
              <a:rect r="r" b="b" t="t" l="l"/>
              <a:pathLst>
                <a:path h="15422236" w="19100005">
                  <a:moveTo>
                    <a:pt x="0" y="0"/>
                  </a:moveTo>
                  <a:lnTo>
                    <a:pt x="19100006" y="0"/>
                  </a:lnTo>
                  <a:lnTo>
                    <a:pt x="19100006" y="15422236"/>
                  </a:lnTo>
                  <a:lnTo>
                    <a:pt x="0" y="15422236"/>
                  </a:lnTo>
                  <a:lnTo>
                    <a:pt x="0" y="0"/>
                  </a:lnTo>
                  <a:close/>
                </a:path>
              </a:pathLst>
            </a:custGeom>
            <a:blipFill>
              <a:blip r:embed="rId3"/>
              <a:stretch>
                <a:fillRect l="0" t="-45598" r="-74216" b="-19189"/>
              </a:stretch>
            </a:blipFill>
          </p:spPr>
        </p:sp>
        <p:sp>
          <p:nvSpPr>
            <p:cNvPr name="Freeform 5" id="5"/>
            <p:cNvSpPr/>
            <p:nvPr/>
          </p:nvSpPr>
          <p:spPr>
            <a:xfrm flipH="false" flipV="false" rot="-2458770">
              <a:off x="-136724" y="1770342"/>
              <a:ext cx="6094295" cy="1860346"/>
            </a:xfrm>
            <a:custGeom>
              <a:avLst/>
              <a:gdLst/>
              <a:ahLst/>
              <a:cxnLst/>
              <a:rect r="r" b="b" t="t" l="l"/>
              <a:pathLst>
                <a:path h="1860346" w="6094295">
                  <a:moveTo>
                    <a:pt x="0" y="0"/>
                  </a:moveTo>
                  <a:lnTo>
                    <a:pt x="6094295" y="0"/>
                  </a:lnTo>
                  <a:lnTo>
                    <a:pt x="6094295" y="1860345"/>
                  </a:lnTo>
                  <a:lnTo>
                    <a:pt x="0" y="1860345"/>
                  </a:lnTo>
                  <a:lnTo>
                    <a:pt x="0" y="0"/>
                  </a:lnTo>
                  <a:close/>
                </a:path>
              </a:pathLst>
            </a:custGeom>
            <a:blipFill>
              <a:blip r:embed="rId4">
                <a:alphaModFix amt="57000"/>
              </a:blip>
              <a:stretch>
                <a:fillRect l="0" t="-8836" r="-38667" b="-35674"/>
              </a:stretch>
            </a:blipFill>
          </p:spPr>
        </p:sp>
        <p:sp>
          <p:nvSpPr>
            <p:cNvPr name="Freeform 6" id="6"/>
            <p:cNvSpPr/>
            <p:nvPr/>
          </p:nvSpPr>
          <p:spPr>
            <a:xfrm flipH="false" flipV="false" rot="-2458770">
              <a:off x="15462546" y="19751037"/>
              <a:ext cx="3087589" cy="1459999"/>
            </a:xfrm>
            <a:custGeom>
              <a:avLst/>
              <a:gdLst/>
              <a:ahLst/>
              <a:cxnLst/>
              <a:rect r="r" b="b" t="t" l="l"/>
              <a:pathLst>
                <a:path h="1459999" w="3087589">
                  <a:moveTo>
                    <a:pt x="0" y="0"/>
                  </a:moveTo>
                  <a:lnTo>
                    <a:pt x="3087590" y="0"/>
                  </a:lnTo>
                  <a:lnTo>
                    <a:pt x="3087590" y="1459998"/>
                  </a:lnTo>
                  <a:lnTo>
                    <a:pt x="0" y="1459998"/>
                  </a:lnTo>
                  <a:lnTo>
                    <a:pt x="0" y="0"/>
                  </a:lnTo>
                  <a:close/>
                </a:path>
              </a:pathLst>
            </a:custGeom>
            <a:blipFill>
              <a:blip r:embed="rId4">
                <a:alphaModFix amt="57000"/>
              </a:blip>
              <a:stretch>
                <a:fillRect l="-79409" t="-42006" r="-31668" b="0"/>
              </a:stretch>
            </a:blipFill>
          </p:spPr>
        </p:sp>
      </p:grpSp>
      <p:sp>
        <p:nvSpPr>
          <p:cNvPr name="Freeform 7" id="7"/>
          <p:cNvSpPr/>
          <p:nvPr/>
        </p:nvSpPr>
        <p:spPr>
          <a:xfrm flipH="false" flipV="false" rot="0">
            <a:off x="15273449" y="8952999"/>
            <a:ext cx="3904279" cy="2250523"/>
          </a:xfrm>
          <a:custGeom>
            <a:avLst/>
            <a:gdLst/>
            <a:ahLst/>
            <a:cxnLst/>
            <a:rect r="r" b="b" t="t" l="l"/>
            <a:pathLst>
              <a:path h="2250523" w="3904279">
                <a:moveTo>
                  <a:pt x="0" y="0"/>
                </a:moveTo>
                <a:lnTo>
                  <a:pt x="3904279" y="0"/>
                </a:lnTo>
                <a:lnTo>
                  <a:pt x="3904279" y="2250523"/>
                </a:lnTo>
                <a:lnTo>
                  <a:pt x="0" y="22505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45649" y="2247001"/>
            <a:ext cx="4611222" cy="7618168"/>
          </a:xfrm>
          <a:prstGeom prst="rect">
            <a:avLst/>
          </a:prstGeom>
        </p:spPr>
        <p:txBody>
          <a:bodyPr anchor="t" rtlCol="false" tIns="0" lIns="0" bIns="0" rIns="0">
            <a:spAutoFit/>
          </a:bodyPr>
          <a:lstStyle/>
          <a:p>
            <a:pPr>
              <a:lnSpc>
                <a:spcPts val="3775"/>
              </a:lnSpc>
            </a:pPr>
            <a:r>
              <a:rPr lang="en-US" sz="2697">
                <a:solidFill>
                  <a:srgbClr val="000000"/>
                </a:solidFill>
                <a:latin typeface="Arimo"/>
              </a:rPr>
              <a:t>Creemos que al ofrecer a las personas una plataforma intuitiva donde puedan intercambiar artículos y productos de igual valor, incentivará prácticas sostenibles y reducirá el desperdicio de productos con vida útil restante.</a:t>
            </a:r>
          </a:p>
          <a:p>
            <a:pPr>
              <a:lnSpc>
                <a:spcPts val="3775"/>
              </a:lnSpc>
            </a:pPr>
            <a:r>
              <a:rPr lang="en-US" sz="2697">
                <a:solidFill>
                  <a:srgbClr val="000000"/>
                </a:solidFill>
                <a:latin typeface="Arimo"/>
              </a:rPr>
              <a:t>Sabremos que hemos tenido éxito cuando el número de intercambios completados en "Tu Trade" exceda los 10,000 trueques mensuales en los primeros seis meses.</a:t>
            </a:r>
          </a:p>
          <a:p>
            <a:pPr>
              <a:lnSpc>
                <a:spcPts val="3775"/>
              </a:lnSpc>
              <a:spcBef>
                <a:spcPct val="0"/>
              </a:spcBef>
            </a:pPr>
          </a:p>
        </p:txBody>
      </p:sp>
      <p:sp>
        <p:nvSpPr>
          <p:cNvPr name="TextBox 9" id="9"/>
          <p:cNvSpPr txBox="true"/>
          <p:nvPr/>
        </p:nvSpPr>
        <p:spPr>
          <a:xfrm rot="0">
            <a:off x="243823" y="504112"/>
            <a:ext cx="5413048" cy="1702284"/>
          </a:xfrm>
          <a:prstGeom prst="rect">
            <a:avLst/>
          </a:prstGeom>
        </p:spPr>
        <p:txBody>
          <a:bodyPr anchor="t" rtlCol="false" tIns="0" lIns="0" bIns="0" rIns="0">
            <a:spAutoFit/>
          </a:bodyPr>
          <a:lstStyle/>
          <a:p>
            <a:pPr>
              <a:lnSpc>
                <a:spcPts val="4531"/>
              </a:lnSpc>
            </a:pPr>
            <a:r>
              <a:rPr lang="en-US" sz="3237">
                <a:solidFill>
                  <a:srgbClr val="000000"/>
                </a:solidFill>
                <a:latin typeface="Advent Pro Bold"/>
              </a:rPr>
              <a:t>Hipótesis sobre Usabilidad y Sostenibilidad</a:t>
            </a:r>
          </a:p>
          <a:p>
            <a:pPr>
              <a:lnSpc>
                <a:spcPts val="4531"/>
              </a:lnSpc>
              <a:spcBef>
                <a:spcPct val="0"/>
              </a:spcBef>
            </a:pPr>
          </a:p>
        </p:txBody>
      </p:sp>
      <p:sp>
        <p:nvSpPr>
          <p:cNvPr name="TextBox 10" id="10"/>
          <p:cNvSpPr txBox="true"/>
          <p:nvPr/>
        </p:nvSpPr>
        <p:spPr>
          <a:xfrm rot="0">
            <a:off x="6437476" y="504112"/>
            <a:ext cx="5413048" cy="2274894"/>
          </a:xfrm>
          <a:prstGeom prst="rect">
            <a:avLst/>
          </a:prstGeom>
        </p:spPr>
        <p:txBody>
          <a:bodyPr anchor="t" rtlCol="false" tIns="0" lIns="0" bIns="0" rIns="0">
            <a:spAutoFit/>
          </a:bodyPr>
          <a:lstStyle/>
          <a:p>
            <a:pPr>
              <a:lnSpc>
                <a:spcPts val="4531"/>
              </a:lnSpc>
            </a:pPr>
            <a:r>
              <a:rPr lang="en-US" sz="3237">
                <a:solidFill>
                  <a:srgbClr val="000000"/>
                </a:solidFill>
                <a:latin typeface="Advent Pro Bold"/>
              </a:rPr>
              <a:t>Hipótesis sobre el Enfoque de Productos y Satisfacción del Usuario</a:t>
            </a:r>
          </a:p>
          <a:p>
            <a:pPr>
              <a:lnSpc>
                <a:spcPts val="4531"/>
              </a:lnSpc>
              <a:spcBef>
                <a:spcPct val="0"/>
              </a:spcBef>
            </a:pPr>
          </a:p>
        </p:txBody>
      </p:sp>
      <p:sp>
        <p:nvSpPr>
          <p:cNvPr name="TextBox 11" id="11"/>
          <p:cNvSpPr txBox="true"/>
          <p:nvPr/>
        </p:nvSpPr>
        <p:spPr>
          <a:xfrm rot="0">
            <a:off x="11812540" y="504112"/>
            <a:ext cx="5413048" cy="1702284"/>
          </a:xfrm>
          <a:prstGeom prst="rect">
            <a:avLst/>
          </a:prstGeom>
        </p:spPr>
        <p:txBody>
          <a:bodyPr anchor="t" rtlCol="false" tIns="0" lIns="0" bIns="0" rIns="0">
            <a:spAutoFit/>
          </a:bodyPr>
          <a:lstStyle/>
          <a:p>
            <a:pPr>
              <a:lnSpc>
                <a:spcPts val="4531"/>
              </a:lnSpc>
            </a:pPr>
            <a:r>
              <a:rPr lang="en-US" sz="3237">
                <a:solidFill>
                  <a:srgbClr val="000000"/>
                </a:solidFill>
                <a:latin typeface="Advent Pro Bold"/>
              </a:rPr>
              <a:t>Hipótesis sobre el Público Objetivo y Participación</a:t>
            </a:r>
          </a:p>
          <a:p>
            <a:pPr>
              <a:lnSpc>
                <a:spcPts val="4531"/>
              </a:lnSpc>
              <a:spcBef>
                <a:spcPct val="0"/>
              </a:spcBef>
            </a:pPr>
          </a:p>
        </p:txBody>
      </p:sp>
      <p:sp>
        <p:nvSpPr>
          <p:cNvPr name="TextBox 12" id="12"/>
          <p:cNvSpPr txBox="true"/>
          <p:nvPr/>
        </p:nvSpPr>
        <p:spPr>
          <a:xfrm rot="0">
            <a:off x="6649448" y="2460092"/>
            <a:ext cx="4611222" cy="7618168"/>
          </a:xfrm>
          <a:prstGeom prst="rect">
            <a:avLst/>
          </a:prstGeom>
        </p:spPr>
        <p:txBody>
          <a:bodyPr anchor="t" rtlCol="false" tIns="0" lIns="0" bIns="0" rIns="0">
            <a:spAutoFit/>
          </a:bodyPr>
          <a:lstStyle/>
          <a:p>
            <a:pPr>
              <a:lnSpc>
                <a:spcPts val="3775"/>
              </a:lnSpc>
            </a:pPr>
            <a:r>
              <a:rPr lang="en-US" sz="2697">
                <a:solidFill>
                  <a:srgbClr val="000000"/>
                </a:solidFill>
                <a:latin typeface="Arimo"/>
              </a:rPr>
              <a:t>Creemos que, al centrarnos en categorías específicas de productos, como tecnología, moda o libros, simplificará las búsquedas y hará que la experiencia de trueque sea más relevante y atractiva para nuestros usuarios.</a:t>
            </a:r>
          </a:p>
          <a:p>
            <a:pPr>
              <a:lnSpc>
                <a:spcPts val="3775"/>
              </a:lnSpc>
            </a:pPr>
            <a:r>
              <a:rPr lang="en-US" sz="2697">
                <a:solidFill>
                  <a:srgbClr val="000000"/>
                </a:solidFill>
                <a:latin typeface="Arimo"/>
              </a:rPr>
              <a:t>Sabremos si tuvimos éxito cuando más del 80% de los usuarios reporten que encuentran fácil y rápidamente los artículos que buscan o desean intercambiar.</a:t>
            </a:r>
          </a:p>
          <a:p>
            <a:pPr>
              <a:lnSpc>
                <a:spcPts val="3775"/>
              </a:lnSpc>
              <a:spcBef>
                <a:spcPct val="0"/>
              </a:spcBef>
            </a:pPr>
          </a:p>
        </p:txBody>
      </p:sp>
      <p:sp>
        <p:nvSpPr>
          <p:cNvPr name="TextBox 13" id="13"/>
          <p:cNvSpPr txBox="true"/>
          <p:nvPr/>
        </p:nvSpPr>
        <p:spPr>
          <a:xfrm rot="0">
            <a:off x="11812540" y="2247001"/>
            <a:ext cx="4611222" cy="7618168"/>
          </a:xfrm>
          <a:prstGeom prst="rect">
            <a:avLst/>
          </a:prstGeom>
        </p:spPr>
        <p:txBody>
          <a:bodyPr anchor="t" rtlCol="false" tIns="0" lIns="0" bIns="0" rIns="0">
            <a:spAutoFit/>
          </a:bodyPr>
          <a:lstStyle/>
          <a:p>
            <a:pPr>
              <a:lnSpc>
                <a:spcPts val="3775"/>
              </a:lnSpc>
            </a:pPr>
            <a:r>
              <a:rPr lang="en-US" sz="2697">
                <a:solidFill>
                  <a:srgbClr val="000000"/>
                </a:solidFill>
                <a:latin typeface="Arimo"/>
              </a:rPr>
              <a:t>Creemos que, al dirigirnos principalmente a jóvenes de 18 a 30 años, quienes son más propensos a estar alineados con tendencias sostenibles y a adoptar modelos de economía circular, aumentaremos nuestro engagement y la participación en la plataforma.</a:t>
            </a:r>
          </a:p>
          <a:p>
            <a:pPr>
              <a:lnSpc>
                <a:spcPts val="3775"/>
              </a:lnSpc>
            </a:pPr>
            <a:r>
              <a:rPr lang="en-US" sz="2697">
                <a:solidFill>
                  <a:srgbClr val="000000"/>
                </a:solidFill>
                <a:latin typeface="Arimo"/>
              </a:rPr>
              <a:t>Sabremos si tuvimos éxito cuando al menos el 60% de nuestros usuarios activos mensuales estén dentro de este rango de edad.</a:t>
            </a:r>
          </a:p>
          <a:p>
            <a:pPr>
              <a:lnSpc>
                <a:spcPts val="3775"/>
              </a:lnSpc>
              <a:spcBef>
                <a:spcPct val="0"/>
              </a:spcBef>
            </a:pPr>
          </a:p>
        </p:txBody>
      </p:sp>
      <p:sp>
        <p:nvSpPr>
          <p:cNvPr name="AutoShape 14" id="14"/>
          <p:cNvSpPr/>
          <p:nvPr/>
        </p:nvSpPr>
        <p:spPr>
          <a:xfrm>
            <a:off x="5749928" y="-713212"/>
            <a:ext cx="0" cy="11916734"/>
          </a:xfrm>
          <a:prstGeom prst="line">
            <a:avLst/>
          </a:prstGeom>
          <a:ln cap="flat" w="38100">
            <a:solidFill>
              <a:srgbClr val="000000"/>
            </a:solidFill>
            <a:prstDash val="solid"/>
            <a:headEnd type="none" len="sm" w="sm"/>
            <a:tailEnd type="none" len="sm" w="sm"/>
          </a:ln>
        </p:spPr>
      </p:sp>
      <p:sp>
        <p:nvSpPr>
          <p:cNvPr name="AutoShape 15" id="15"/>
          <p:cNvSpPr/>
          <p:nvPr/>
        </p:nvSpPr>
        <p:spPr>
          <a:xfrm>
            <a:off x="11576966" y="-663139"/>
            <a:ext cx="0" cy="11916734"/>
          </a:xfrm>
          <a:prstGeom prst="line">
            <a:avLst/>
          </a:prstGeom>
          <a:ln cap="flat" w="38100">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DAFtSMtaFlA</dc:identifier>
  <dcterms:modified xsi:type="dcterms:W3CDTF">2011-08-01T06:04:30Z</dcterms:modified>
  <cp:revision>1</cp:revision>
  <dc:title>Presentacion para proyecto moderna marron</dc:title>
</cp:coreProperties>
</file>